
<file path=[Content_Types].xml><?xml version="1.0" encoding="utf-8"?>
<Types xmlns="http://schemas.openxmlformats.org/package/2006/content-types">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9"/>
  </p:notesMasterIdLst>
  <p:sldIdLst>
    <p:sldId id="1660" r:id="rId2"/>
    <p:sldId id="1060" r:id="rId3"/>
    <p:sldId id="1673" r:id="rId4"/>
    <p:sldId id="1649" r:id="rId5"/>
    <p:sldId id="1647" r:id="rId6"/>
    <p:sldId id="1679" r:id="rId7"/>
    <p:sldId id="1658" r:id="rId8"/>
    <p:sldId id="1643" r:id="rId9"/>
    <p:sldId id="1674" r:id="rId10"/>
    <p:sldId id="1675" r:id="rId11"/>
    <p:sldId id="1676" r:id="rId12"/>
    <p:sldId id="1677" r:id="rId13"/>
    <p:sldId id="1651" r:id="rId14"/>
    <p:sldId id="1652" r:id="rId15"/>
    <p:sldId id="1678" r:id="rId16"/>
    <p:sldId id="1653" r:id="rId17"/>
    <p:sldId id="1654" r:id="rId18"/>
    <p:sldId id="1655" r:id="rId19"/>
    <p:sldId id="1669" r:id="rId20"/>
    <p:sldId id="1661" r:id="rId21"/>
    <p:sldId id="1668" r:id="rId22"/>
    <p:sldId id="1665" r:id="rId23"/>
    <p:sldId id="1670" r:id="rId24"/>
    <p:sldId id="1659" r:id="rId25"/>
    <p:sldId id="1671" r:id="rId26"/>
    <p:sldId id="1672" r:id="rId27"/>
    <p:sldId id="1631"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143752"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ECFF"/>
    <a:srgbClr val="0000FF"/>
    <a:srgbClr val="005DAA"/>
    <a:srgbClr val="5DAA00"/>
    <a:srgbClr val="575F6D"/>
    <a:srgbClr val="FF9933"/>
    <a:srgbClr val="4FAFFF"/>
    <a:srgbClr val="0099FF"/>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9871" autoAdjust="0"/>
  </p:normalViewPr>
  <p:slideViewPr>
    <p:cSldViewPr snapToGrid="0">
      <p:cViewPr>
        <p:scale>
          <a:sx n="84" d="100"/>
          <a:sy n="84" d="100"/>
        </p:scale>
        <p:origin x="-1572" y="-198"/>
      </p:cViewPr>
      <p:guideLst>
        <p:guide orient="horz" pos="2159"/>
        <p:guide pos="1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490"/>
    </p:cViewPr>
  </p:sorterViewPr>
  <p:notesViewPr>
    <p:cSldViewPr snapToGrid="0">
      <p:cViewPr varScale="1">
        <p:scale>
          <a:sx n="52" d="100"/>
          <a:sy n="52" d="100"/>
        </p:scale>
        <p:origin x="-181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A8A87FD-A2D6-4A2D-96F0-E1E132CADF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7" name="Picture 7" descr="Canada.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 name="Picture 93" descr="noc_logo blue"/>
          <p:cNvPicPr>
            <a:picLocks noChangeAspect="1" noChangeArrowheads="1"/>
          </p:cNvPicPr>
          <p:nvPr/>
        </p:nvPicPr>
        <p:blipFill>
          <a:blip r:embed="rId3" cstate="print"/>
          <a:srcRect/>
          <a:stretch>
            <a:fillRect/>
          </a:stretch>
        </p:blipFill>
        <p:spPr bwMode="auto">
          <a:xfrm>
            <a:off x="6213475" y="622300"/>
            <a:ext cx="2382838" cy="415925"/>
          </a:xfrm>
          <a:prstGeom prst="rect">
            <a:avLst/>
          </a:prstGeom>
          <a:noFill/>
          <a:ln w="9525">
            <a:noFill/>
            <a:miter lim="800000"/>
            <a:headEnd/>
            <a:tailEnd/>
          </a:ln>
        </p:spPr>
      </p:pic>
      <p:sp>
        <p:nvSpPr>
          <p:cNvPr id="25" name="Title 4"/>
          <p:cNvSpPr>
            <a:spLocks noGrp="1"/>
          </p:cNvSpPr>
          <p:nvPr>
            <p:ph type="ctrTitle"/>
          </p:nvPr>
        </p:nvSpPr>
        <p:spPr>
          <a:xfrm>
            <a:off x="2305050" y="1927860"/>
            <a:ext cx="6385730" cy="1219200"/>
          </a:xfrm>
        </p:spPr>
        <p:txBody>
          <a:bodyPr tIns="457200" bIns="548640"/>
          <a:lstStyle>
            <a:lvl1pPr algn="r">
              <a:defRPr sz="2800" b="1" spc="40" baseline="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4" name="Text Placeholder 32"/>
          <p:cNvSpPr>
            <a:spLocks noGrp="1"/>
          </p:cNvSpPr>
          <p:nvPr>
            <p:ph type="body" sz="quarter" idx="14"/>
          </p:nvPr>
        </p:nvSpPr>
        <p:spPr>
          <a:xfrm>
            <a:off x="3718947" y="4030729"/>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39" name="Text Placeholder 37"/>
          <p:cNvSpPr>
            <a:spLocks noGrp="1"/>
          </p:cNvSpPr>
          <p:nvPr>
            <p:ph type="body" sz="quarter" idx="15"/>
          </p:nvPr>
        </p:nvSpPr>
        <p:spPr>
          <a:xfrm>
            <a:off x="3719477" y="5038996"/>
            <a:ext cx="4972728" cy="457200"/>
          </a:xfrm>
        </p:spPr>
        <p:txBody>
          <a:bodyPr wrap="none" bIns="18288" anchor="b"/>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2" name="Text Placeholder 40"/>
          <p:cNvSpPr>
            <a:spLocks noGrp="1"/>
          </p:cNvSpPr>
          <p:nvPr>
            <p:ph type="body" sz="quarter" idx="16"/>
          </p:nvPr>
        </p:nvSpPr>
        <p:spPr>
          <a:xfrm>
            <a:off x="3719477" y="5539740"/>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smtClean="0"/>
              <a:t>Click to edit Master text styles</a:t>
            </a:r>
          </a:p>
        </p:txBody>
      </p:sp>
      <p:sp>
        <p:nvSpPr>
          <p:cNvPr id="45" name="Text Placeholder 43"/>
          <p:cNvSpPr>
            <a:spLocks noGrp="1"/>
          </p:cNvSpPr>
          <p:nvPr>
            <p:ph type="body" sz="quarter" idx="17"/>
          </p:nvPr>
        </p:nvSpPr>
        <p:spPr>
          <a:xfrm>
            <a:off x="2293034" y="3528060"/>
            <a:ext cx="6394816" cy="457200"/>
          </a:xfrm>
        </p:spPr>
        <p:txBody>
          <a:bodyPr anchor="ctr">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smtClean="0"/>
              <a:t>Click to edit Master text styles</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66700" y="1237189"/>
            <a:ext cx="8610600" cy="5455920"/>
          </a:xfrm>
        </p:spPr>
        <p:txBody>
          <a:bodyPr/>
          <a:lstStyle>
            <a:lvl1pPr>
              <a:spcBef>
                <a:spcPts val="1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9"/>
          <p:cNvSpPr>
            <a:spLocks noGrp="1" noChangeArrowheads="1"/>
          </p:cNvSpPr>
          <p:nvPr>
            <p:ph type="sldNum" sz="quarter" idx="11"/>
          </p:nvPr>
        </p:nvSpPr>
        <p:spPr/>
        <p:txBody>
          <a:bodyPr/>
          <a:lstStyle>
            <a:lvl1pPr>
              <a:defRPr b="1"/>
            </a:lvl1pPr>
          </a:lstStyle>
          <a:p>
            <a:pPr>
              <a:defRPr/>
            </a:pPr>
            <a:fld id="{D4AD869C-8B13-44F9-AF8D-F78B26B04D52}" type="slidenum">
              <a:rPr lang="en-US" smtClean="0"/>
              <a:pPr>
                <a:defRPr/>
              </a:pPr>
              <a:t>‹#›</a:t>
            </a:fld>
            <a:endParaRPr lang="en-US"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Rectangle 89"/>
          <p:cNvSpPr>
            <a:spLocks noGrp="1" noChangeArrowheads="1"/>
          </p:cNvSpPr>
          <p:nvPr>
            <p:ph type="sldNum" sz="quarter" idx="10"/>
          </p:nvPr>
        </p:nvSpPr>
        <p:spPr>
          <a:ln/>
        </p:spPr>
        <p:txBody>
          <a:bodyPr/>
          <a:lstStyle>
            <a:lvl1pPr>
              <a:defRPr/>
            </a:lvl1pPr>
          </a:lstStyle>
          <a:p>
            <a:pPr>
              <a:defRPr/>
            </a:pPr>
            <a:fld id="{D4AD869C-8B13-44F9-AF8D-F78B26B04D52}" type="slidenum">
              <a:rPr lang="en-US" smtClean="0"/>
              <a:pPr>
                <a:defRPr/>
              </a:pPr>
              <a:t>‹#›</a:t>
            </a:fld>
            <a:endParaRPr lang="en-US"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89"/>
          <p:cNvSpPr>
            <a:spLocks noGrp="1" noChangeArrowheads="1"/>
          </p:cNvSpPr>
          <p:nvPr>
            <p:ph type="sldNum" sz="quarter" idx="11"/>
          </p:nvPr>
        </p:nvSpPr>
        <p:spPr/>
        <p:txBody>
          <a:bodyPr/>
          <a:lstStyle>
            <a:lvl1pPr>
              <a:defRPr/>
            </a:lvl1pPr>
          </a:lstStyle>
          <a:p>
            <a:pPr>
              <a:defRPr/>
            </a:pPr>
            <a:fld id="{D4AD869C-8B13-44F9-AF8D-F78B26B04D52}" type="slidenum">
              <a:rPr lang="en-US" smtClean="0"/>
              <a:pPr>
                <a:defRPr/>
              </a:pPr>
              <a:t>‹#›</a:t>
            </a:fld>
            <a:endParaRPr lang="en-US"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2" name="Picture 7" descr="noc_background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4"/>
          <p:cNvSpPr>
            <a:spLocks noGrp="1"/>
          </p:cNvSpPr>
          <p:nvPr>
            <p:ph type="ftr" sz="quarter" idx="10"/>
          </p:nvPr>
        </p:nvSpPr>
        <p:spPr>
          <a:xfrm>
            <a:off x="2590800" y="6657975"/>
            <a:ext cx="3962400" cy="200025"/>
          </a:xfrm>
          <a:prstGeom prst="rect">
            <a:avLst/>
          </a:prstGeom>
        </p:spPr>
        <p:txBody>
          <a:bodyPr anchor="b" anchorCtr="0">
            <a:spAutoFit/>
          </a:bodyPr>
          <a:lstStyle>
            <a:lvl1pPr algn="ctr">
              <a:defRPr sz="700" baseline="0">
                <a:solidFill>
                  <a:srgbClr val="FF0000"/>
                </a:solidFill>
                <a:latin typeface="Arial Narrow" pitchFamily="34" charset="0"/>
              </a:defRPr>
            </a:lvl1pPr>
          </a:lstStyle>
          <a:p>
            <a:pPr>
              <a:defRPr/>
            </a:pPr>
            <a:r>
              <a:rPr lang="en-US" smtClean="0"/>
              <a:t>HEADER / FOOTER INFORMATION (SUCH AS NORTHROP GRUMMAN PRIVATE / PROPRIETARY LEVEL I)</a:t>
            </a:r>
            <a:endParaRPr lang="en-US"/>
          </a:p>
        </p:txBody>
      </p:sp>
      <p:pic>
        <p:nvPicPr>
          <p:cNvPr id="4" name="Picture 9" descr="noc_backgroundD"/>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6705600" cy="838200"/>
          </a:xfrm>
          <a:prstGeom prst="rect">
            <a:avLst/>
          </a:prstGeom>
          <a:noFill/>
          <a:ln w="9525">
            <a:noFill/>
            <a:miter lim="800000"/>
            <a:headEnd/>
            <a:tailEnd/>
          </a:ln>
        </p:spPr>
        <p:txBody>
          <a:bodyPr vert="horz" wrap="square" lIns="0" tIns="45720" rIns="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228600" y="1295400"/>
            <a:ext cx="8610600" cy="5562600"/>
          </a:xfrm>
          <a:prstGeom prst="rect">
            <a:avLst/>
          </a:prstGeom>
          <a:noFill/>
          <a:ln w="9525">
            <a:noFill/>
            <a:miter lim="800000"/>
            <a:headEnd/>
            <a:tailEnd/>
          </a:ln>
        </p:spPr>
        <p:txBody>
          <a:bodyPr vert="horz" wrap="square" lIns="0" tIns="45720" rIns="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8" name="Rectangle 84"/>
          <p:cNvSpPr>
            <a:spLocks noChangeArrowheads="1"/>
          </p:cNvSpPr>
          <p:nvPr/>
        </p:nvSpPr>
        <p:spPr bwMode="auto">
          <a:xfrm>
            <a:off x="0" y="990600"/>
            <a:ext cx="9144000" cy="76200"/>
          </a:xfrm>
          <a:prstGeom prst="rect">
            <a:avLst/>
          </a:prstGeom>
          <a:solidFill>
            <a:schemeClr val="accent1"/>
          </a:solidFill>
          <a:ln w="9525">
            <a:noFill/>
            <a:miter lim="800000"/>
            <a:headEnd/>
            <a:tailEnd/>
          </a:ln>
          <a:effectLst/>
        </p:spPr>
        <p:txBody>
          <a:bodyPr wrap="none" anchor="ctr"/>
          <a:lstStyle/>
          <a:p>
            <a:pPr>
              <a:defRPr/>
            </a:pPr>
            <a:endParaRPr lang="en-US" dirty="0">
              <a:latin typeface="Tahoma" pitchFamily="34" charset="0"/>
            </a:endParaRPr>
          </a:p>
        </p:txBody>
      </p:sp>
      <p:sp>
        <p:nvSpPr>
          <p:cNvPr id="1113" name="Rectangle 89"/>
          <p:cNvSpPr>
            <a:spLocks noGrp="1" noChangeArrowheads="1"/>
          </p:cNvSpPr>
          <p:nvPr>
            <p:ph type="sldNum" sz="quarter" idx="4"/>
          </p:nvPr>
        </p:nvSpPr>
        <p:spPr bwMode="auto">
          <a:xfrm>
            <a:off x="0" y="6565692"/>
            <a:ext cx="397239" cy="292308"/>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ctr">
              <a:defRPr sz="1000" b="1">
                <a:solidFill>
                  <a:srgbClr val="000000"/>
                </a:solidFill>
                <a:latin typeface="Arial" charset="0"/>
              </a:defRPr>
            </a:lvl1pPr>
          </a:lstStyle>
          <a:p>
            <a:pPr>
              <a:defRPr/>
            </a:pPr>
            <a:fld id="{D4AD869C-8B13-44F9-AF8D-F78B26B04D52}" type="slidenum">
              <a:rPr lang="en-US" smtClean="0"/>
              <a:pPr>
                <a:defRPr/>
              </a:pPr>
              <a:t>‹#›</a:t>
            </a:fld>
            <a:endParaRPr lang="en-US" dirty="0"/>
          </a:p>
        </p:txBody>
      </p:sp>
      <p:pic>
        <p:nvPicPr>
          <p:cNvPr id="8" name="Picture 7" descr="NOC_LOGO.jpg"/>
          <p:cNvPicPr>
            <a:picLocks noChangeAspect="1"/>
          </p:cNvPicPr>
          <p:nvPr/>
        </p:nvPicPr>
        <p:blipFill>
          <a:blip r:embed="rId9" cstate="print"/>
          <a:stretch>
            <a:fillRect/>
          </a:stretch>
        </p:blipFill>
        <p:spPr>
          <a:xfrm>
            <a:off x="7086600" y="168955"/>
            <a:ext cx="2057400" cy="364445"/>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7" r:id="rId3"/>
    <p:sldLayoutId id="2147483684" r:id="rId4"/>
    <p:sldLayoutId id="2147483686" r:id="rId5"/>
    <p:sldLayoutId id="2147483685" r:id="rId6"/>
    <p:sldLayoutId id="2147483688" r:id="rId7"/>
  </p:sldLayoutIdLst>
  <p:hf hdr="0" dt="0"/>
  <p:txStyles>
    <p:titleStyle>
      <a:lvl1pPr algn="l" rtl="0" eaLnBrk="1" fontAlgn="base" hangingPunct="1">
        <a:spcBef>
          <a:spcPct val="0"/>
        </a:spcBef>
        <a:spcAft>
          <a:spcPct val="0"/>
        </a:spcAft>
        <a:defRPr sz="2600" b="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Tahoma" pitchFamily="34" charset="0"/>
          <a:cs typeface="Arial" charset="0"/>
        </a:defRPr>
      </a:lvl2pPr>
      <a:lvl3pPr algn="l" rtl="0" eaLnBrk="1" fontAlgn="base" hangingPunct="1">
        <a:spcBef>
          <a:spcPct val="0"/>
        </a:spcBef>
        <a:spcAft>
          <a:spcPct val="0"/>
        </a:spcAft>
        <a:defRPr sz="2600">
          <a:solidFill>
            <a:schemeClr val="tx1"/>
          </a:solidFill>
          <a:latin typeface="Tahoma" pitchFamily="34" charset="0"/>
          <a:cs typeface="Arial" charset="0"/>
        </a:defRPr>
      </a:lvl3pPr>
      <a:lvl4pPr algn="l" rtl="0" eaLnBrk="1" fontAlgn="base" hangingPunct="1">
        <a:spcBef>
          <a:spcPct val="0"/>
        </a:spcBef>
        <a:spcAft>
          <a:spcPct val="0"/>
        </a:spcAft>
        <a:defRPr sz="2600">
          <a:solidFill>
            <a:schemeClr val="tx1"/>
          </a:solidFill>
          <a:latin typeface="Tahoma" pitchFamily="34" charset="0"/>
          <a:cs typeface="Arial" charset="0"/>
        </a:defRPr>
      </a:lvl4pPr>
      <a:lvl5pPr algn="l" rtl="0" eaLnBrk="1" fontAlgn="base" hangingPunct="1">
        <a:spcBef>
          <a:spcPct val="0"/>
        </a:spcBef>
        <a:spcAft>
          <a:spcPct val="0"/>
        </a:spcAft>
        <a:defRPr sz="2600">
          <a:solidFill>
            <a:schemeClr val="tx1"/>
          </a:solidFill>
          <a:latin typeface="Tahoma" pitchFamily="34" charset="0"/>
          <a:cs typeface="Arial" charset="0"/>
        </a:defRPr>
      </a:lvl5pPr>
      <a:lvl6pPr marL="457200" algn="l" rtl="0" eaLnBrk="1" fontAlgn="base" hangingPunct="1">
        <a:spcBef>
          <a:spcPct val="0"/>
        </a:spcBef>
        <a:spcAft>
          <a:spcPct val="0"/>
        </a:spcAft>
        <a:defRPr sz="2600">
          <a:solidFill>
            <a:schemeClr val="tx1"/>
          </a:solidFill>
          <a:latin typeface="Tahoma" pitchFamily="34" charset="0"/>
          <a:cs typeface="Arial" charset="0"/>
        </a:defRPr>
      </a:lvl6pPr>
      <a:lvl7pPr marL="914400" algn="l" rtl="0" eaLnBrk="1" fontAlgn="base" hangingPunct="1">
        <a:spcBef>
          <a:spcPct val="0"/>
        </a:spcBef>
        <a:spcAft>
          <a:spcPct val="0"/>
        </a:spcAft>
        <a:defRPr sz="2600">
          <a:solidFill>
            <a:schemeClr val="tx1"/>
          </a:solidFill>
          <a:latin typeface="Tahoma" pitchFamily="34" charset="0"/>
          <a:cs typeface="Arial" charset="0"/>
        </a:defRPr>
      </a:lvl7pPr>
      <a:lvl8pPr marL="1371600" algn="l" rtl="0" eaLnBrk="1" fontAlgn="base" hangingPunct="1">
        <a:spcBef>
          <a:spcPct val="0"/>
        </a:spcBef>
        <a:spcAft>
          <a:spcPct val="0"/>
        </a:spcAft>
        <a:defRPr sz="2600">
          <a:solidFill>
            <a:schemeClr val="tx1"/>
          </a:solidFill>
          <a:latin typeface="Tahoma" pitchFamily="34" charset="0"/>
          <a:cs typeface="Arial" charset="0"/>
        </a:defRPr>
      </a:lvl8pPr>
      <a:lvl9pPr marL="1828800" algn="l" rtl="0" eaLnBrk="1" fontAlgn="base" hangingPunct="1">
        <a:spcBef>
          <a:spcPct val="0"/>
        </a:spcBef>
        <a:spcAft>
          <a:spcPct val="0"/>
        </a:spcAft>
        <a:defRPr sz="2600">
          <a:solidFill>
            <a:schemeClr val="tx1"/>
          </a:solidFill>
          <a:latin typeface="Tahoma" pitchFamily="34" charset="0"/>
          <a:cs typeface="Arial" charset="0"/>
        </a:defRPr>
      </a:lvl9pPr>
    </p:titleStyle>
    <p:bodyStyle>
      <a:lvl1pPr marL="342900" indent="-342900" algn="l" rtl="0" eaLnBrk="1" fontAlgn="base" hangingPunct="1">
        <a:spcBef>
          <a:spcPct val="65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700">
          <a:solidFill>
            <a:schemeClr val="tx1"/>
          </a:solidFill>
          <a:latin typeface="+mn-lt"/>
          <a:cs typeface="+mn-cs"/>
        </a:defRPr>
      </a:lvl2pPr>
      <a:lvl3pPr marL="1143000" indent="-228600" algn="l" rtl="0" eaLnBrk="1" fontAlgn="base" hangingPunct="1">
        <a:spcBef>
          <a:spcPct val="20000"/>
        </a:spcBef>
        <a:spcAft>
          <a:spcPct val="0"/>
        </a:spcAft>
        <a:buChar char="•"/>
        <a:defRPr sz="1700">
          <a:solidFill>
            <a:schemeClr val="tx1"/>
          </a:solidFill>
          <a:latin typeface="+mn-lt"/>
          <a:cs typeface="+mn-cs"/>
        </a:defRPr>
      </a:lvl3pPr>
      <a:lvl4pPr marL="1600200" indent="-228600" algn="l" rtl="0" eaLnBrk="1" fontAlgn="base" hangingPunct="1">
        <a:spcBef>
          <a:spcPct val="20000"/>
        </a:spcBef>
        <a:spcAft>
          <a:spcPct val="0"/>
        </a:spcAft>
        <a:buChar char="–"/>
        <a:defRPr sz="1700">
          <a:solidFill>
            <a:schemeClr val="tx1"/>
          </a:solidFill>
          <a:latin typeface="+mn-lt"/>
          <a:cs typeface="+mn-cs"/>
        </a:defRPr>
      </a:lvl4pPr>
      <a:lvl5pPr marL="2057400" indent="-228600" algn="l" rtl="0" eaLnBrk="1" fontAlgn="base" hangingPunct="1">
        <a:spcBef>
          <a:spcPct val="20000"/>
        </a:spcBef>
        <a:spcAft>
          <a:spcPct val="0"/>
        </a:spcAft>
        <a:buChar char="»"/>
        <a:defRPr sz="1700">
          <a:solidFill>
            <a:schemeClr val="tx1"/>
          </a:solidFill>
          <a:latin typeface="+mn-lt"/>
          <a:cs typeface="+mn-cs"/>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3312478" y="1475711"/>
            <a:ext cx="5515429" cy="2011094"/>
          </a:xfrm>
        </p:spPr>
        <p:txBody>
          <a:bodyPr>
            <a:normAutofit/>
          </a:bodyPr>
          <a:lstStyle/>
          <a:p>
            <a:r>
              <a:rPr lang="en-US" sz="2800" dirty="0" smtClean="0"/>
              <a:t>NGAS ATMS SDR CalVal Activity and Highlights</a:t>
            </a:r>
            <a:endParaRPr lang="en-US" sz="2800" dirty="0"/>
          </a:p>
        </p:txBody>
      </p:sp>
      <p:sp>
        <p:nvSpPr>
          <p:cNvPr id="5" name="Text Placeholder 13"/>
          <p:cNvSpPr>
            <a:spLocks noGrp="1"/>
          </p:cNvSpPr>
          <p:nvPr>
            <p:ph type="body" sz="quarter" idx="17"/>
          </p:nvPr>
        </p:nvSpPr>
        <p:spPr>
          <a:xfrm>
            <a:off x="3894625" y="3760788"/>
            <a:ext cx="4959912" cy="457200"/>
          </a:xfrm>
        </p:spPr>
        <p:txBody>
          <a:bodyPr/>
          <a:lstStyle/>
          <a:p>
            <a:r>
              <a:rPr lang="en-US" dirty="0" smtClean="0"/>
              <a:t> </a:t>
            </a:r>
          </a:p>
        </p:txBody>
      </p:sp>
      <p:sp>
        <p:nvSpPr>
          <p:cNvPr id="6" name="Text Placeholder 9"/>
          <p:cNvSpPr>
            <a:spLocks noGrp="1"/>
          </p:cNvSpPr>
          <p:nvPr>
            <p:ph type="body" sz="quarter" idx="15"/>
          </p:nvPr>
        </p:nvSpPr>
        <p:spPr>
          <a:xfrm>
            <a:off x="4229100" y="4722130"/>
            <a:ext cx="4629792" cy="935719"/>
          </a:xfrm>
        </p:spPr>
        <p:txBody>
          <a:bodyPr>
            <a:noAutofit/>
          </a:bodyPr>
          <a:lstStyle/>
          <a:p>
            <a:r>
              <a:rPr lang="en-US" b="1" dirty="0" smtClean="0"/>
              <a:t>Alex Foo and Degui Gu</a:t>
            </a:r>
          </a:p>
          <a:p>
            <a:r>
              <a:rPr lang="en-US" b="1" dirty="0" smtClean="0"/>
              <a:t>October 23,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Difference With and Without Averaging </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10</a:t>
            </a:fld>
            <a:endParaRPr lang="en-US" dirty="0"/>
          </a:p>
        </p:txBody>
      </p:sp>
      <p:pic>
        <p:nvPicPr>
          <p:cNvPr id="6" name="Picture 2"/>
          <p:cNvPicPr>
            <a:picLocks noChangeAspect="1" noChangeArrowheads="1"/>
          </p:cNvPicPr>
          <p:nvPr/>
        </p:nvPicPr>
        <p:blipFill>
          <a:blip r:embed="rId2" cstate="print"/>
          <a:srcRect l="3927" t="6813" r="54331" b="47636"/>
          <a:stretch>
            <a:fillRect/>
          </a:stretch>
        </p:blipFill>
        <p:spPr bwMode="auto">
          <a:xfrm>
            <a:off x="936979" y="1412352"/>
            <a:ext cx="7441847" cy="4819115"/>
          </a:xfrm>
          <a:prstGeom prst="rect">
            <a:avLst/>
          </a:prstGeom>
          <a:noFill/>
          <a:ln w="9525">
            <a:noFill/>
            <a:miter lim="800000"/>
            <a:headEnd/>
            <a:tailEnd/>
          </a:ln>
        </p:spPr>
      </p:pic>
      <p:sp>
        <p:nvSpPr>
          <p:cNvPr id="7" name="TextBox 6"/>
          <p:cNvSpPr txBox="1"/>
          <p:nvPr/>
        </p:nvSpPr>
        <p:spPr>
          <a:xfrm>
            <a:off x="1047751" y="1104900"/>
            <a:ext cx="7124700" cy="338554"/>
          </a:xfrm>
          <a:prstGeom prst="rect">
            <a:avLst/>
          </a:prstGeom>
          <a:noFill/>
        </p:spPr>
        <p:txBody>
          <a:bodyPr wrap="square" rtlCol="0">
            <a:spAutoFit/>
          </a:bodyPr>
          <a:lstStyle/>
          <a:p>
            <a:pPr algn="ctr"/>
            <a:r>
              <a:rPr lang="en-US" sz="1600" dirty="0" smtClean="0"/>
              <a:t>ATMS SDR TB difference with (triangular) and without averaging </a:t>
            </a:r>
            <a:endParaRPr lang="en-US" sz="1600" dirty="0"/>
          </a:p>
        </p:txBody>
      </p:sp>
      <p:sp>
        <p:nvSpPr>
          <p:cNvPr id="8" name="Rectangle 7"/>
          <p:cNvSpPr/>
          <p:nvPr/>
        </p:nvSpPr>
        <p:spPr>
          <a:xfrm>
            <a:off x="591938" y="6197978"/>
            <a:ext cx="8461750" cy="523220"/>
          </a:xfrm>
          <a:prstGeom prst="rect">
            <a:avLst/>
          </a:prstGeom>
        </p:spPr>
        <p:txBody>
          <a:bodyPr wrap="square">
            <a:spAutoFit/>
          </a:bodyPr>
          <a:lstStyle/>
          <a:p>
            <a:r>
              <a:rPr lang="en-US" sz="1400" dirty="0" smtClean="0"/>
              <a:t>Difference of ATMS SDR brightness temperature with and without averaging the calibration data. Channel 15. Golden Day 5/15/2012. Data generated on G-ADA using MX5.3. Alex Foo and Degui Gu (NGAS)</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untitled.tif"/>
          <p:cNvPicPr>
            <a:picLocks noChangeAspect="1"/>
          </p:cNvPicPr>
          <p:nvPr/>
        </p:nvPicPr>
        <p:blipFill>
          <a:blip r:embed="rId2" cstate="print"/>
          <a:srcRect l="12946" t="21098" r="9375" b="23280"/>
          <a:stretch>
            <a:fillRect/>
          </a:stretch>
        </p:blipFill>
        <p:spPr>
          <a:xfrm>
            <a:off x="529558" y="5007735"/>
            <a:ext cx="3051842" cy="1638952"/>
          </a:xfrm>
          <a:prstGeom prst="rect">
            <a:avLst/>
          </a:prstGeom>
        </p:spPr>
      </p:pic>
      <p:pic>
        <p:nvPicPr>
          <p:cNvPr id="12" name="Content Placeholder 3" descr="untitled.tif"/>
          <p:cNvPicPr>
            <a:picLocks noGrp="1" noChangeAspect="1"/>
          </p:cNvPicPr>
          <p:nvPr>
            <p:ph idx="1"/>
          </p:nvPr>
        </p:nvPicPr>
        <p:blipFill>
          <a:blip r:embed="rId3" cstate="print"/>
          <a:srcRect l="9839" t="17974" r="8313" b="16815"/>
          <a:stretch>
            <a:fillRect/>
          </a:stretch>
        </p:blipFill>
        <p:spPr>
          <a:xfrm>
            <a:off x="3843703" y="2952795"/>
            <a:ext cx="5005022" cy="2990806"/>
          </a:xfrm>
        </p:spPr>
      </p:pic>
      <p:sp>
        <p:nvSpPr>
          <p:cNvPr id="2" name="Title 1"/>
          <p:cNvSpPr>
            <a:spLocks noGrp="1"/>
          </p:cNvSpPr>
          <p:nvPr>
            <p:ph type="title"/>
          </p:nvPr>
        </p:nvSpPr>
        <p:spPr/>
        <p:txBody>
          <a:bodyPr>
            <a:normAutofit/>
          </a:bodyPr>
          <a:lstStyle/>
          <a:p>
            <a:r>
              <a:rPr lang="en-US" dirty="0" smtClean="0"/>
              <a:t>Correlation Analysis of ATMS Striping Noise</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11</a:t>
            </a:fld>
            <a:endParaRPr lang="en-US" dirty="0"/>
          </a:p>
        </p:txBody>
      </p:sp>
      <p:sp>
        <p:nvSpPr>
          <p:cNvPr id="10" name="TextBox 9"/>
          <p:cNvSpPr txBox="1"/>
          <p:nvPr/>
        </p:nvSpPr>
        <p:spPr>
          <a:xfrm>
            <a:off x="466726" y="2305050"/>
            <a:ext cx="3371850" cy="338554"/>
          </a:xfrm>
          <a:prstGeom prst="rect">
            <a:avLst/>
          </a:prstGeom>
          <a:noFill/>
        </p:spPr>
        <p:txBody>
          <a:bodyPr wrap="square" rtlCol="0">
            <a:spAutoFit/>
          </a:bodyPr>
          <a:lstStyle/>
          <a:p>
            <a:r>
              <a:rPr lang="en-US" sz="1600" dirty="0" smtClean="0"/>
              <a:t>Correlation between CH 14 and 15</a:t>
            </a:r>
            <a:endParaRPr lang="en-US" sz="1600" dirty="0"/>
          </a:p>
        </p:txBody>
      </p:sp>
      <p:sp>
        <p:nvSpPr>
          <p:cNvPr id="14" name="Oval 13"/>
          <p:cNvSpPr/>
          <p:nvPr/>
        </p:nvSpPr>
        <p:spPr>
          <a:xfrm>
            <a:off x="5181897" y="4438650"/>
            <a:ext cx="504527" cy="28575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untitled.tif"/>
          <p:cNvPicPr>
            <a:picLocks noChangeAspect="1"/>
          </p:cNvPicPr>
          <p:nvPr/>
        </p:nvPicPr>
        <p:blipFill>
          <a:blip r:embed="rId4" cstate="print"/>
          <a:stretch>
            <a:fillRect/>
          </a:stretch>
        </p:blipFill>
        <p:spPr>
          <a:xfrm>
            <a:off x="273050" y="2571750"/>
            <a:ext cx="3632201" cy="2428876"/>
          </a:xfrm>
          <a:prstGeom prst="rect">
            <a:avLst/>
          </a:prstGeom>
        </p:spPr>
      </p:pic>
      <p:cxnSp>
        <p:nvCxnSpPr>
          <p:cNvPr id="15" name="Straight Arrow Connector 14"/>
          <p:cNvCxnSpPr/>
          <p:nvPr/>
        </p:nvCxnSpPr>
        <p:spPr>
          <a:xfrm flipH="1">
            <a:off x="3429000" y="4514850"/>
            <a:ext cx="1752897"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43425" y="2447925"/>
            <a:ext cx="3981449" cy="584775"/>
          </a:xfrm>
          <a:prstGeom prst="rect">
            <a:avLst/>
          </a:prstGeom>
          <a:noFill/>
        </p:spPr>
        <p:txBody>
          <a:bodyPr wrap="square" rtlCol="0">
            <a:spAutoFit/>
          </a:bodyPr>
          <a:lstStyle/>
          <a:p>
            <a:pPr algn="ctr"/>
            <a:r>
              <a:rPr lang="en-US" sz="1600" dirty="0" smtClean="0"/>
              <a:t>Spatial locations of significant stripping (Blue – Ch14; Red – Ch15)</a:t>
            </a:r>
            <a:endParaRPr lang="en-US" sz="1600" dirty="0"/>
          </a:p>
        </p:txBody>
      </p:sp>
      <p:sp>
        <p:nvSpPr>
          <p:cNvPr id="19" name="Rectangle 18"/>
          <p:cNvSpPr/>
          <p:nvPr/>
        </p:nvSpPr>
        <p:spPr>
          <a:xfrm>
            <a:off x="514350" y="1138535"/>
            <a:ext cx="8229600" cy="646331"/>
          </a:xfrm>
          <a:prstGeom prst="rect">
            <a:avLst/>
          </a:prstGeom>
        </p:spPr>
        <p:txBody>
          <a:bodyPr wrap="square">
            <a:spAutoFit/>
          </a:bodyPr>
          <a:lstStyle/>
          <a:p>
            <a:pPr marL="228600" indent="-228600">
              <a:buFont typeface="Arial" pitchFamily="34" charset="0"/>
              <a:buChar char="•"/>
            </a:pPr>
            <a:r>
              <a:rPr lang="en-US" dirty="0" smtClean="0"/>
              <a:t>No apparent correlation between adjacent channels</a:t>
            </a:r>
          </a:p>
          <a:p>
            <a:pPr marL="228600" indent="-228600">
              <a:buFont typeface="Arial" pitchFamily="34" charset="0"/>
              <a:buChar char="•"/>
            </a:pPr>
            <a:r>
              <a:rPr lang="en-US" dirty="0" smtClean="0"/>
              <a:t>No significant spatial/geographical patterns</a:t>
            </a:r>
          </a:p>
        </p:txBody>
      </p:sp>
      <p:sp>
        <p:nvSpPr>
          <p:cNvPr id="17" name="TextBox 16"/>
          <p:cNvSpPr txBox="1"/>
          <p:nvPr/>
        </p:nvSpPr>
        <p:spPr>
          <a:xfrm>
            <a:off x="4910667" y="5983111"/>
            <a:ext cx="3104444" cy="338554"/>
          </a:xfrm>
          <a:prstGeom prst="rect">
            <a:avLst/>
          </a:prstGeom>
          <a:noFill/>
        </p:spPr>
        <p:txBody>
          <a:bodyPr wrap="square" rtlCol="0">
            <a:spAutoFit/>
          </a:bodyPr>
          <a:lstStyle/>
          <a:p>
            <a:r>
              <a:rPr lang="en-US" sz="1600" dirty="0" smtClean="0"/>
              <a:t>(Giovanni De Amici, NGAS)</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Theoretical Analysis of ATMS Calibration Noise</a:t>
            </a:r>
            <a:endParaRPr lang="en-US" sz="2400" dirty="0"/>
          </a:p>
        </p:txBody>
      </p:sp>
      <p:sp>
        <p:nvSpPr>
          <p:cNvPr id="3" name="Content Placeholder 2"/>
          <p:cNvSpPr>
            <a:spLocks noGrp="1"/>
          </p:cNvSpPr>
          <p:nvPr>
            <p:ph idx="1"/>
          </p:nvPr>
        </p:nvSpPr>
        <p:spPr>
          <a:xfrm>
            <a:off x="266700" y="1142141"/>
            <a:ext cx="8610600" cy="5572984"/>
          </a:xfrm>
          <a:noFill/>
          <a:ln w="9525">
            <a:noFill/>
            <a:miter lim="800000"/>
            <a:headEnd/>
            <a:tailEnd/>
          </a:ln>
        </p:spPr>
        <p:txBody>
          <a:bodyPr vert="horz" wrap="square" lIns="0" tIns="45720" rIns="0" bIns="45720" numCol="1" anchor="t" anchorCtr="0" compatLnSpc="1">
            <a:prstTxWarp prst="textNoShape">
              <a:avLst/>
            </a:prstTxWarp>
            <a:normAutofit/>
          </a:bodyPr>
          <a:lstStyle/>
          <a:p>
            <a:pPr marL="285750" indent="-223838">
              <a:buFont typeface="Arial" pitchFamily="34" charset="0"/>
              <a:buChar char="•"/>
            </a:pPr>
            <a:r>
              <a:rPr lang="en-US" dirty="0" smtClean="0"/>
              <a:t>ATMS SDR calibration noise can be evaluated from the uncertainties in the measured calibration variables (Cc, </a:t>
            </a:r>
            <a:r>
              <a:rPr lang="en-US" dirty="0" err="1" smtClean="0"/>
              <a:t>Tc</a:t>
            </a:r>
            <a:r>
              <a:rPr lang="en-US" dirty="0" smtClean="0"/>
              <a:t>, </a:t>
            </a:r>
            <a:r>
              <a:rPr lang="en-US" dirty="0" err="1" smtClean="0"/>
              <a:t>Cw</a:t>
            </a:r>
            <a:r>
              <a:rPr lang="en-US" dirty="0" smtClean="0"/>
              <a:t>, and </a:t>
            </a:r>
            <a:r>
              <a:rPr lang="en-US" dirty="0" err="1" smtClean="0"/>
              <a:t>Tw</a:t>
            </a:r>
            <a:r>
              <a:rPr lang="en-US" dirty="0" smtClean="0"/>
              <a:t>) based on the calibration equation </a:t>
            </a:r>
          </a:p>
          <a:p>
            <a:pPr marL="285750" indent="-223838">
              <a:buFont typeface="Arial" pitchFamily="34" charset="0"/>
              <a:buChar char="•"/>
            </a:pPr>
            <a:endParaRPr lang="en-US" dirty="0" smtClean="0"/>
          </a:p>
          <a:p>
            <a:pPr marL="285750" indent="-223838">
              <a:buNone/>
            </a:pPr>
            <a:endParaRPr lang="en-US" dirty="0" smtClean="0"/>
          </a:p>
          <a:p>
            <a:pPr marL="285750" indent="-223838">
              <a:buFont typeface="Arial" pitchFamily="34" charset="0"/>
              <a:buChar char="•"/>
            </a:pPr>
            <a:r>
              <a:rPr lang="en-US" dirty="0" smtClean="0"/>
              <a:t>Ignoring the second-order terms to estimate the noise component of calibration error:</a:t>
            </a:r>
          </a:p>
          <a:p>
            <a:pPr marL="285750" indent="-223838">
              <a:buFont typeface="Arial" pitchFamily="34" charset="0"/>
              <a:buChar char="•"/>
            </a:pPr>
            <a:endParaRPr lang="en-US" dirty="0" smtClean="0"/>
          </a:p>
          <a:p>
            <a:pPr marL="285750" indent="-223838">
              <a:buFont typeface="Arial" pitchFamily="34" charset="0"/>
              <a:buChar char="•"/>
            </a:pPr>
            <a:endParaRPr lang="en-US" dirty="0" smtClean="0"/>
          </a:p>
          <a:p>
            <a:pPr marL="285750" indent="-223838">
              <a:buFont typeface="Arial" pitchFamily="34" charset="0"/>
              <a:buChar char="•"/>
            </a:pPr>
            <a:endParaRPr lang="en-US" dirty="0" smtClean="0"/>
          </a:p>
          <a:p>
            <a:pPr marL="285750" indent="-223838">
              <a:buFont typeface="Arial" pitchFamily="34" charset="0"/>
              <a:buChar char="•"/>
            </a:pPr>
            <a:endParaRPr lang="en-US" dirty="0" smtClean="0"/>
          </a:p>
          <a:p>
            <a:pPr marL="285750" indent="-223838">
              <a:buFont typeface="Arial" pitchFamily="34" charset="0"/>
              <a:buChar char="•"/>
            </a:pPr>
            <a:r>
              <a:rPr lang="en-US" dirty="0" smtClean="0"/>
              <a:t>For channel 15, </a:t>
            </a:r>
            <a:r>
              <a:rPr lang="en-US" dirty="0" err="1" smtClean="0"/>
              <a:t>Tw</a:t>
            </a:r>
            <a:r>
              <a:rPr lang="en-US" dirty="0" smtClean="0"/>
              <a:t>~=280K; T ~= 240K (220-260); </a:t>
            </a:r>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12</a:t>
            </a:fld>
            <a:endParaRPr lang="en-US" dirty="0"/>
          </a:p>
        </p:txBody>
      </p:sp>
      <p:graphicFrame>
        <p:nvGraphicFramePr>
          <p:cNvPr id="5" name="Object 4"/>
          <p:cNvGraphicFramePr>
            <a:graphicFrameLocks noChangeAspect="1"/>
          </p:cNvGraphicFramePr>
          <p:nvPr/>
        </p:nvGraphicFramePr>
        <p:xfrm>
          <a:off x="2241550" y="2223200"/>
          <a:ext cx="3625850" cy="850199"/>
        </p:xfrm>
        <a:graphic>
          <a:graphicData uri="http://schemas.openxmlformats.org/presentationml/2006/ole">
            <p:oleObj spid="_x0000_s1026" name="Equation" r:id="rId3" imgW="1841400" imgH="431640" progId="Equation.3">
              <p:embed/>
            </p:oleObj>
          </a:graphicData>
        </a:graphic>
      </p:graphicFrame>
      <p:graphicFrame>
        <p:nvGraphicFramePr>
          <p:cNvPr id="2051" name="Object 3"/>
          <p:cNvGraphicFramePr>
            <a:graphicFrameLocks noChangeAspect="1"/>
          </p:cNvGraphicFramePr>
          <p:nvPr/>
        </p:nvGraphicFramePr>
        <p:xfrm>
          <a:off x="1230313" y="4022725"/>
          <a:ext cx="6677025" cy="850900"/>
        </p:xfrm>
        <a:graphic>
          <a:graphicData uri="http://schemas.openxmlformats.org/presentationml/2006/ole">
            <p:oleObj spid="_x0000_s1027" name="Equation" r:id="rId4" imgW="3390840" imgH="431640" progId="Equation.3">
              <p:embed/>
            </p:oleObj>
          </a:graphicData>
        </a:graphic>
      </p:graphicFrame>
      <p:graphicFrame>
        <p:nvGraphicFramePr>
          <p:cNvPr id="2052" name="Object 4"/>
          <p:cNvGraphicFramePr>
            <a:graphicFrameLocks noChangeAspect="1"/>
          </p:cNvGraphicFramePr>
          <p:nvPr/>
        </p:nvGraphicFramePr>
        <p:xfrm>
          <a:off x="6437314" y="5581649"/>
          <a:ext cx="1525718" cy="682625"/>
        </p:xfrm>
        <a:graphic>
          <a:graphicData uri="http://schemas.openxmlformats.org/presentationml/2006/ole">
            <p:oleObj spid="_x0000_s1028" name="Equation" r:id="rId5" imgW="965160" imgH="431640" progId="Equation.3">
              <p:embed/>
            </p:oleObj>
          </a:graphicData>
        </a:graphic>
      </p:graphicFrame>
      <p:sp>
        <p:nvSpPr>
          <p:cNvPr id="8" name="TextBox 7"/>
          <p:cNvSpPr txBox="1"/>
          <p:nvPr/>
        </p:nvSpPr>
        <p:spPr>
          <a:xfrm>
            <a:off x="1943100" y="3886200"/>
            <a:ext cx="2781299" cy="1569660"/>
          </a:xfrm>
          <a:prstGeom prst="rect">
            <a:avLst/>
          </a:prstGeom>
          <a:noFill/>
          <a:ln w="25400">
            <a:solidFill>
              <a:srgbClr val="0000FF"/>
            </a:solidFill>
          </a:ln>
        </p:spPr>
        <p:txBody>
          <a:bodyPr wrap="square" rtlCol="0">
            <a:spAutoFit/>
          </a:bodyPr>
          <a:lstStyle/>
          <a:p>
            <a:pPr algn="ctr"/>
            <a:endParaRPr lang="en-US" sz="1600" dirty="0" smtClean="0"/>
          </a:p>
          <a:p>
            <a:pPr algn="ctr"/>
            <a:endParaRPr lang="en-US" sz="1600" dirty="0" smtClean="0"/>
          </a:p>
          <a:p>
            <a:pPr algn="ctr"/>
            <a:endParaRPr lang="en-US" sz="1600" dirty="0" smtClean="0"/>
          </a:p>
          <a:p>
            <a:pPr algn="ctr"/>
            <a:endParaRPr lang="en-US" sz="1600" dirty="0" smtClean="0"/>
          </a:p>
          <a:p>
            <a:pPr algn="ctr"/>
            <a:endParaRPr lang="en-US" sz="1600" dirty="0" smtClean="0"/>
          </a:p>
          <a:p>
            <a:pPr algn="ctr"/>
            <a:r>
              <a:rPr lang="en-US" sz="1600" dirty="0" smtClean="0"/>
              <a:t>Cold Counts Noise</a:t>
            </a:r>
            <a:endParaRPr lang="en-US" sz="1600" dirty="0"/>
          </a:p>
        </p:txBody>
      </p:sp>
      <p:sp>
        <p:nvSpPr>
          <p:cNvPr id="9" name="TextBox 8"/>
          <p:cNvSpPr txBox="1"/>
          <p:nvPr/>
        </p:nvSpPr>
        <p:spPr>
          <a:xfrm>
            <a:off x="4953000" y="3895724"/>
            <a:ext cx="1762125" cy="1569660"/>
          </a:xfrm>
          <a:prstGeom prst="rect">
            <a:avLst/>
          </a:prstGeom>
          <a:noFill/>
          <a:ln w="25400">
            <a:solidFill>
              <a:srgbClr val="0000FF"/>
            </a:solidFill>
          </a:ln>
        </p:spPr>
        <p:txBody>
          <a:bodyPr wrap="square" rtlCol="0">
            <a:spAutoFit/>
          </a:bodyPr>
          <a:lstStyle/>
          <a:p>
            <a:pPr algn="ctr"/>
            <a:endParaRPr lang="en-US" sz="1600" dirty="0" smtClean="0"/>
          </a:p>
          <a:p>
            <a:pPr algn="ctr"/>
            <a:endParaRPr lang="en-US" sz="1600" dirty="0" smtClean="0"/>
          </a:p>
          <a:p>
            <a:pPr algn="ctr"/>
            <a:endParaRPr lang="en-US" sz="1600" dirty="0" smtClean="0"/>
          </a:p>
          <a:p>
            <a:pPr algn="ctr"/>
            <a:endParaRPr lang="en-US" sz="1600" dirty="0" smtClean="0"/>
          </a:p>
          <a:p>
            <a:pPr algn="ctr"/>
            <a:endParaRPr lang="en-US" sz="1600" dirty="0" smtClean="0"/>
          </a:p>
          <a:p>
            <a:pPr algn="ctr"/>
            <a:r>
              <a:rPr lang="en-US" sz="1600" dirty="0" smtClean="0"/>
              <a:t>Warm C Noise</a:t>
            </a:r>
            <a:endParaRPr lang="en-US" sz="1600" dirty="0"/>
          </a:p>
        </p:txBody>
      </p:sp>
      <p:sp>
        <p:nvSpPr>
          <p:cNvPr id="10" name="TextBox 9"/>
          <p:cNvSpPr txBox="1"/>
          <p:nvPr/>
        </p:nvSpPr>
        <p:spPr>
          <a:xfrm>
            <a:off x="6886576" y="3895725"/>
            <a:ext cx="1676400" cy="1569660"/>
          </a:xfrm>
          <a:prstGeom prst="rect">
            <a:avLst/>
          </a:prstGeom>
          <a:noFill/>
          <a:ln w="25400">
            <a:solidFill>
              <a:srgbClr val="0000FF"/>
            </a:solidFill>
          </a:ln>
        </p:spPr>
        <p:txBody>
          <a:bodyPr wrap="square" rtlCol="0">
            <a:spAutoFit/>
          </a:bodyPr>
          <a:lstStyle/>
          <a:p>
            <a:pPr algn="ctr"/>
            <a:endParaRPr lang="en-US" sz="1600" dirty="0" smtClean="0"/>
          </a:p>
          <a:p>
            <a:pPr algn="ctr"/>
            <a:endParaRPr lang="en-US" sz="1600" dirty="0" smtClean="0"/>
          </a:p>
          <a:p>
            <a:pPr algn="ctr"/>
            <a:endParaRPr lang="en-US" sz="1600" dirty="0" smtClean="0"/>
          </a:p>
          <a:p>
            <a:pPr algn="ctr"/>
            <a:endParaRPr lang="en-US" sz="1600" dirty="0" smtClean="0"/>
          </a:p>
          <a:p>
            <a:pPr algn="ctr"/>
            <a:endParaRPr lang="en-US" sz="1600" dirty="0" smtClean="0"/>
          </a:p>
          <a:p>
            <a:pPr algn="ctr"/>
            <a:r>
              <a:rPr lang="en-US" sz="1600" dirty="0" smtClean="0"/>
              <a:t>Warm T Noise</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066800"/>
            <a:ext cx="9144000" cy="41529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Calibration_Error_SDR_CH15_ND.jpg"/>
          <p:cNvPicPr>
            <a:picLocks noChangeAspect="1"/>
          </p:cNvPicPr>
          <p:nvPr/>
        </p:nvPicPr>
        <p:blipFill>
          <a:blip r:embed="rId2" cstate="print"/>
          <a:srcRect t="35910" r="4410" b="33889"/>
          <a:stretch>
            <a:fillRect/>
          </a:stretch>
        </p:blipFill>
        <p:spPr>
          <a:xfrm>
            <a:off x="1809750" y="5419725"/>
            <a:ext cx="7019925" cy="1333500"/>
          </a:xfrm>
          <a:prstGeom prst="rect">
            <a:avLst/>
          </a:prstGeom>
        </p:spPr>
      </p:pic>
      <p:pic>
        <p:nvPicPr>
          <p:cNvPr id="15" name="Content Placeholder 8" descr="Calibration_Error.jpg"/>
          <p:cNvPicPr>
            <a:picLocks noChangeAspect="1"/>
          </p:cNvPicPr>
          <p:nvPr/>
        </p:nvPicPr>
        <p:blipFill>
          <a:blip r:embed="rId3" cstate="print"/>
          <a:srcRect l="6386" t="65668" r="4583" b="4481"/>
          <a:stretch>
            <a:fillRect/>
          </a:stretch>
        </p:blipFill>
        <p:spPr bwMode="auto">
          <a:xfrm>
            <a:off x="2343150" y="1257300"/>
            <a:ext cx="6477000" cy="1304925"/>
          </a:xfrm>
          <a:prstGeom prst="rect">
            <a:avLst/>
          </a:prstGeom>
          <a:noFill/>
          <a:ln w="9525">
            <a:noFill/>
            <a:miter lim="800000"/>
            <a:headEnd/>
            <a:tailEnd/>
          </a:ln>
        </p:spPr>
      </p:pic>
      <p:pic>
        <p:nvPicPr>
          <p:cNvPr id="9" name="Content Placeholder 8" descr="Calibration_Error.jpg"/>
          <p:cNvPicPr>
            <a:picLocks noGrp="1" noChangeAspect="1"/>
          </p:cNvPicPr>
          <p:nvPr>
            <p:ph idx="1"/>
          </p:nvPr>
        </p:nvPicPr>
        <p:blipFill>
          <a:blip r:embed="rId3" cstate="print"/>
          <a:srcRect l="6648" r="4321" b="34846"/>
          <a:stretch>
            <a:fillRect/>
          </a:stretch>
        </p:blipFill>
        <p:spPr>
          <a:xfrm>
            <a:off x="2343150" y="2332039"/>
            <a:ext cx="6477000" cy="2849561"/>
          </a:xfrm>
        </p:spPr>
      </p:pic>
      <p:sp>
        <p:nvSpPr>
          <p:cNvPr id="2" name="Title 1"/>
          <p:cNvSpPr>
            <a:spLocks noGrp="1"/>
          </p:cNvSpPr>
          <p:nvPr>
            <p:ph type="title"/>
          </p:nvPr>
        </p:nvSpPr>
        <p:spPr/>
        <p:txBody>
          <a:bodyPr>
            <a:normAutofit fontScale="90000"/>
          </a:bodyPr>
          <a:lstStyle/>
          <a:p>
            <a:r>
              <a:rPr lang="en-US" dirty="0" smtClean="0"/>
              <a:t>ATMS Striping Noise Caused by Warm Counts Noise: Example Ch15</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13</a:t>
            </a:fld>
            <a:endParaRPr lang="en-US" dirty="0"/>
          </a:p>
        </p:txBody>
      </p:sp>
      <p:sp>
        <p:nvSpPr>
          <p:cNvPr id="7" name="TextBox 6"/>
          <p:cNvSpPr txBox="1"/>
          <p:nvPr/>
        </p:nvSpPr>
        <p:spPr>
          <a:xfrm>
            <a:off x="3838576" y="3648076"/>
            <a:ext cx="3428999" cy="307777"/>
          </a:xfrm>
          <a:prstGeom prst="rect">
            <a:avLst/>
          </a:prstGeom>
          <a:noFill/>
        </p:spPr>
        <p:txBody>
          <a:bodyPr wrap="square" rtlCol="0">
            <a:spAutoFit/>
          </a:bodyPr>
          <a:lstStyle/>
          <a:p>
            <a:pPr algn="ctr"/>
            <a:r>
              <a:rPr lang="en-US" sz="1400" dirty="0" smtClean="0"/>
              <a:t>Warm counts noise STD = 0.81K</a:t>
            </a:r>
            <a:endParaRPr lang="en-US" sz="1400" dirty="0"/>
          </a:p>
        </p:txBody>
      </p:sp>
      <p:sp>
        <p:nvSpPr>
          <p:cNvPr id="10" name="TextBox 9"/>
          <p:cNvSpPr txBox="1"/>
          <p:nvPr/>
        </p:nvSpPr>
        <p:spPr>
          <a:xfrm>
            <a:off x="3676650" y="2343150"/>
            <a:ext cx="3609975" cy="307777"/>
          </a:xfrm>
          <a:prstGeom prst="rect">
            <a:avLst/>
          </a:prstGeom>
          <a:noFill/>
        </p:spPr>
        <p:txBody>
          <a:bodyPr wrap="square" rtlCol="0">
            <a:spAutoFit/>
          </a:bodyPr>
          <a:lstStyle/>
          <a:p>
            <a:pPr algn="ctr"/>
            <a:r>
              <a:rPr lang="en-US" sz="1400" dirty="0" smtClean="0"/>
              <a:t>Cold counts noise STD = 0.07K</a:t>
            </a:r>
            <a:endParaRPr lang="en-US" sz="1400" dirty="0"/>
          </a:p>
        </p:txBody>
      </p:sp>
      <p:sp>
        <p:nvSpPr>
          <p:cNvPr id="11" name="TextBox 10"/>
          <p:cNvSpPr txBox="1"/>
          <p:nvPr/>
        </p:nvSpPr>
        <p:spPr>
          <a:xfrm>
            <a:off x="3238500" y="1009650"/>
            <a:ext cx="4305300" cy="307777"/>
          </a:xfrm>
          <a:prstGeom prst="rect">
            <a:avLst/>
          </a:prstGeom>
          <a:noFill/>
        </p:spPr>
        <p:txBody>
          <a:bodyPr wrap="square" rtlCol="0">
            <a:spAutoFit/>
          </a:bodyPr>
          <a:lstStyle/>
          <a:p>
            <a:pPr algn="ctr"/>
            <a:r>
              <a:rPr lang="en-US" sz="1400" dirty="0" smtClean="0"/>
              <a:t>PRT temperature noise STD = 0.005K</a:t>
            </a:r>
            <a:endParaRPr lang="en-US" sz="1400" dirty="0"/>
          </a:p>
        </p:txBody>
      </p:sp>
      <p:sp>
        <p:nvSpPr>
          <p:cNvPr id="12" name="TextBox 11"/>
          <p:cNvSpPr txBox="1"/>
          <p:nvPr/>
        </p:nvSpPr>
        <p:spPr>
          <a:xfrm>
            <a:off x="200025" y="3267075"/>
            <a:ext cx="1743075" cy="923330"/>
          </a:xfrm>
          <a:prstGeom prst="rect">
            <a:avLst/>
          </a:prstGeom>
          <a:noFill/>
        </p:spPr>
        <p:txBody>
          <a:bodyPr wrap="square" rtlCol="0">
            <a:spAutoFit/>
          </a:bodyPr>
          <a:lstStyle/>
          <a:p>
            <a:r>
              <a:rPr lang="en-US" dirty="0" smtClean="0"/>
              <a:t>Main Cause of Calibration Noise </a:t>
            </a:r>
            <a:endParaRPr lang="en-US" dirty="0"/>
          </a:p>
        </p:txBody>
      </p:sp>
      <p:sp>
        <p:nvSpPr>
          <p:cNvPr id="13" name="Right Arrow 12"/>
          <p:cNvSpPr/>
          <p:nvPr/>
        </p:nvSpPr>
        <p:spPr>
          <a:xfrm>
            <a:off x="1619250" y="3667125"/>
            <a:ext cx="66675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172201" y="3695700"/>
            <a:ext cx="769037"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29351" y="5248275"/>
            <a:ext cx="769037"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62300" y="5210175"/>
            <a:ext cx="4686300" cy="307777"/>
          </a:xfrm>
          <a:prstGeom prst="rect">
            <a:avLst/>
          </a:prstGeom>
          <a:noFill/>
        </p:spPr>
        <p:txBody>
          <a:bodyPr wrap="square" rtlCol="0">
            <a:spAutoFit/>
          </a:bodyPr>
          <a:lstStyle/>
          <a:p>
            <a:pPr algn="ctr"/>
            <a:r>
              <a:rPr lang="en-US" sz="1400" dirty="0" smtClean="0"/>
              <a:t>SDR calibration noise STD = 0.80K</a:t>
            </a:r>
            <a:endParaRPr lang="en-US" sz="1400" dirty="0"/>
          </a:p>
        </p:txBody>
      </p:sp>
      <p:sp>
        <p:nvSpPr>
          <p:cNvPr id="19" name="TextBox 18"/>
          <p:cNvSpPr txBox="1"/>
          <p:nvPr/>
        </p:nvSpPr>
        <p:spPr>
          <a:xfrm>
            <a:off x="190499" y="1219200"/>
            <a:ext cx="2200275" cy="1477328"/>
          </a:xfrm>
          <a:prstGeom prst="rect">
            <a:avLst/>
          </a:prstGeom>
          <a:noFill/>
        </p:spPr>
        <p:txBody>
          <a:bodyPr wrap="square" rtlCol="0">
            <a:spAutoFit/>
          </a:bodyPr>
          <a:lstStyle/>
          <a:p>
            <a:r>
              <a:rPr lang="en-US" dirty="0" smtClean="0"/>
              <a:t>Calibration noise analysis from RDRs</a:t>
            </a:r>
          </a:p>
          <a:p>
            <a:endParaRPr lang="en-US" dirty="0" smtClean="0"/>
          </a:p>
          <a:p>
            <a:r>
              <a:rPr lang="en-US" dirty="0" smtClean="0"/>
              <a:t>RDR data from 11/19/2011</a:t>
            </a:r>
            <a:endParaRPr lang="en-US" dirty="0"/>
          </a:p>
        </p:txBody>
      </p:sp>
      <p:sp>
        <p:nvSpPr>
          <p:cNvPr id="20" name="TextBox 19"/>
          <p:cNvSpPr txBox="1"/>
          <p:nvPr/>
        </p:nvSpPr>
        <p:spPr>
          <a:xfrm>
            <a:off x="323850" y="5419725"/>
            <a:ext cx="1990725" cy="646331"/>
          </a:xfrm>
          <a:prstGeom prst="rect">
            <a:avLst/>
          </a:prstGeom>
          <a:noFill/>
        </p:spPr>
        <p:txBody>
          <a:bodyPr wrap="square" rtlCol="0">
            <a:spAutoFit/>
          </a:bodyPr>
          <a:lstStyle/>
          <a:p>
            <a:r>
              <a:rPr lang="en-US" dirty="0" smtClean="0"/>
              <a:t>SDR data from 5/15/2012</a:t>
            </a:r>
            <a:endParaRPr lang="en-US" dirty="0"/>
          </a:p>
        </p:txBody>
      </p:sp>
      <p:sp>
        <p:nvSpPr>
          <p:cNvPr id="21" name="TextBox 20"/>
          <p:cNvSpPr txBox="1"/>
          <p:nvPr/>
        </p:nvSpPr>
        <p:spPr>
          <a:xfrm>
            <a:off x="3514725" y="6457950"/>
            <a:ext cx="4343400" cy="276999"/>
          </a:xfrm>
          <a:prstGeom prst="rect">
            <a:avLst/>
          </a:prstGeom>
          <a:noFill/>
        </p:spPr>
        <p:txBody>
          <a:bodyPr wrap="square" rtlCol="0">
            <a:spAutoFit/>
          </a:bodyPr>
          <a:lstStyle/>
          <a:p>
            <a:pPr algn="ctr"/>
            <a:r>
              <a:rPr lang="en-US" sz="1200" b="1" dirty="0" smtClean="0"/>
              <a:t>ATMS Scans</a:t>
            </a:r>
            <a:endParaRPr lang="en-US" sz="1200" b="1" dirty="0"/>
          </a:p>
        </p:txBody>
      </p:sp>
      <p:sp>
        <p:nvSpPr>
          <p:cNvPr id="23" name="Rectangle 22"/>
          <p:cNvSpPr/>
          <p:nvPr/>
        </p:nvSpPr>
        <p:spPr>
          <a:xfrm>
            <a:off x="456471" y="6488668"/>
            <a:ext cx="2636043" cy="307777"/>
          </a:xfrm>
          <a:prstGeom prst="rect">
            <a:avLst/>
          </a:prstGeom>
        </p:spPr>
        <p:txBody>
          <a:bodyPr wrap="none">
            <a:spAutoFit/>
          </a:bodyPr>
          <a:lstStyle/>
          <a:p>
            <a:r>
              <a:rPr lang="en-US" sz="1400" dirty="0" smtClean="0"/>
              <a:t>Alex Foo and Degui Gu (NGAS)</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05" y="177639"/>
            <a:ext cx="7443651" cy="803366"/>
          </a:xfrm>
        </p:spPr>
        <p:txBody>
          <a:bodyPr>
            <a:normAutofit/>
          </a:bodyPr>
          <a:lstStyle/>
          <a:p>
            <a:r>
              <a:rPr lang="en-US" dirty="0" smtClean="0"/>
              <a:t>NGAS ATMS Cal/Val Highlights (4/7)</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14</a:t>
            </a:fld>
            <a:endParaRPr lang="en-US" dirty="0"/>
          </a:p>
        </p:txBody>
      </p:sp>
      <p:sp>
        <p:nvSpPr>
          <p:cNvPr id="6" name="Content Placeholder 2"/>
          <p:cNvSpPr>
            <a:spLocks noGrp="1"/>
          </p:cNvSpPr>
          <p:nvPr>
            <p:ph idx="1"/>
          </p:nvPr>
        </p:nvSpPr>
        <p:spPr>
          <a:xfrm>
            <a:off x="223838" y="1097279"/>
            <a:ext cx="8273181" cy="5398411"/>
          </a:xfrm>
        </p:spPr>
        <p:txBody>
          <a:bodyPr>
            <a:normAutofit/>
          </a:bodyPr>
          <a:lstStyle/>
          <a:p>
            <a:pPr marL="227013" indent="-227013">
              <a:spcBef>
                <a:spcPts val="600"/>
              </a:spcBef>
            </a:pPr>
            <a:r>
              <a:rPr lang="en-US" sz="1800" dirty="0" smtClean="0"/>
              <a:t>Supported the validation of ATMS Remap SDR data product</a:t>
            </a:r>
          </a:p>
          <a:p>
            <a:pPr lvl="1"/>
            <a:r>
              <a:rPr lang="en-US" sz="1600" dirty="0" smtClean="0"/>
              <a:t>Verified IDPS remapped SDRs products are consistent with NGAS offline results. ATMS remap SDR code and LUT are correctly implemented at IDPS</a:t>
            </a:r>
          </a:p>
          <a:p>
            <a:pPr lvl="1"/>
            <a:r>
              <a:rPr lang="en-US" sz="1600" dirty="0" smtClean="0"/>
              <a:t>Compared IDPS remapped SDRs to the collocated (nearest) ATMS SDRs to ensure consistency</a:t>
            </a:r>
          </a:p>
          <a:p>
            <a:pPr lvl="2"/>
            <a:r>
              <a:rPr lang="en-US" sz="1600" dirty="0" smtClean="0"/>
              <a:t>Biases are small, within 0.2K for all channels and scan angles</a:t>
            </a:r>
          </a:p>
          <a:p>
            <a:pPr lvl="2"/>
            <a:r>
              <a:rPr lang="en-US" sz="1600" dirty="0" smtClean="0"/>
              <a:t>Standard deviations vary for different channels, consistent with channel noise characteristics and scene variability</a:t>
            </a:r>
          </a:p>
          <a:p>
            <a:pPr lvl="1"/>
            <a:r>
              <a:rPr lang="en-US" sz="1600" dirty="0" smtClean="0"/>
              <a:t>Validated BG approach to have high fidelity in spatially interpolating ATMS data</a:t>
            </a:r>
          </a:p>
          <a:p>
            <a:pPr lvl="2"/>
            <a:r>
              <a:rPr lang="en-US" sz="1600" dirty="0" smtClean="0"/>
              <a:t> ATMS native foot prints can be re-constructed using nearby footprints using BG approach with high accuracy</a:t>
            </a:r>
          </a:p>
          <a:p>
            <a:pPr lvl="2"/>
            <a:r>
              <a:rPr lang="en-US" sz="1600" dirty="0" smtClean="0"/>
              <a:t> Biases are very small and insignificant - a few exceptions near the edge of the scan</a:t>
            </a:r>
          </a:p>
          <a:p>
            <a:pPr lvl="2"/>
            <a:r>
              <a:rPr lang="en-US" sz="1600" dirty="0" smtClean="0"/>
              <a:t>Standard deviations are consistent with data noise characteristics and scene variability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of Residual Calibration Noise Level</a:t>
            </a:r>
            <a:endParaRPr lang="en-US" dirty="0"/>
          </a:p>
        </p:txBody>
      </p:sp>
      <p:pic>
        <p:nvPicPr>
          <p:cNvPr id="5" name="Content Placeholder 4" descr="Cal_Err_Analysis.jpg"/>
          <p:cNvPicPr>
            <a:picLocks noGrp="1" noChangeAspect="1"/>
          </p:cNvPicPr>
          <p:nvPr>
            <p:ph idx="1"/>
          </p:nvPr>
        </p:nvPicPr>
        <p:blipFill>
          <a:blip r:embed="rId2" cstate="print"/>
          <a:stretch>
            <a:fillRect/>
          </a:stretch>
        </p:blipFill>
        <p:spPr>
          <a:xfrm>
            <a:off x="905933" y="1331735"/>
            <a:ext cx="7274983" cy="4414310"/>
          </a:xfrm>
        </p:spPr>
      </p:pic>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15</a:t>
            </a:fld>
            <a:endParaRPr lang="en-US" dirty="0"/>
          </a:p>
        </p:txBody>
      </p:sp>
      <p:sp>
        <p:nvSpPr>
          <p:cNvPr id="7" name="TextBox 6"/>
          <p:cNvSpPr txBox="1"/>
          <p:nvPr/>
        </p:nvSpPr>
        <p:spPr>
          <a:xfrm>
            <a:off x="781050" y="5748867"/>
            <a:ext cx="7858125" cy="830997"/>
          </a:xfrm>
          <a:prstGeom prst="rect">
            <a:avLst/>
          </a:prstGeom>
          <a:noFill/>
        </p:spPr>
        <p:txBody>
          <a:bodyPr wrap="square" rtlCol="0">
            <a:spAutoFit/>
          </a:bodyPr>
          <a:lstStyle/>
          <a:p>
            <a:r>
              <a:rPr lang="en-US" sz="1600" dirty="0" smtClean="0"/>
              <a:t>Spatial averaging of calibration data expects to reduce the residual calibration noise by a factor of 2-3. However, calibration noise is spatially correlated, and can’t be effectively reduced by remapping (e.g., B-G). (Alex Foo and Degui Gu, NGAS)</a:t>
            </a:r>
            <a:endParaRPr lang="en-US" sz="1600" dirty="0"/>
          </a:p>
        </p:txBody>
      </p:sp>
      <p:sp>
        <p:nvSpPr>
          <p:cNvPr id="8" name="TextBox 7"/>
          <p:cNvSpPr txBox="1"/>
          <p:nvPr/>
        </p:nvSpPr>
        <p:spPr>
          <a:xfrm>
            <a:off x="1009649" y="1114071"/>
            <a:ext cx="7658101" cy="369332"/>
          </a:xfrm>
          <a:prstGeom prst="rect">
            <a:avLst/>
          </a:prstGeom>
          <a:noFill/>
        </p:spPr>
        <p:txBody>
          <a:bodyPr wrap="square" rtlCol="0">
            <a:spAutoFit/>
          </a:bodyPr>
          <a:lstStyle/>
          <a:p>
            <a:r>
              <a:rPr lang="en-US" dirty="0" smtClean="0"/>
              <a:t>Estimated ATMS SDR residual calibration noise without spatial averaging</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RSDR_NGAS_DIFF_CH16_ASC.jpg"/>
          <p:cNvPicPr>
            <a:picLocks noChangeAspect="1"/>
          </p:cNvPicPr>
          <p:nvPr/>
        </p:nvPicPr>
        <p:blipFill>
          <a:blip r:embed="rId2" cstate="print"/>
          <a:srcRect l="8764" t="4076" r="5639" b="11413"/>
          <a:stretch>
            <a:fillRect/>
          </a:stretch>
        </p:blipFill>
        <p:spPr>
          <a:xfrm>
            <a:off x="377688" y="4055164"/>
            <a:ext cx="4174434" cy="2633871"/>
          </a:xfrm>
          <a:prstGeom prst="rect">
            <a:avLst/>
          </a:prstGeom>
        </p:spPr>
      </p:pic>
      <p:sp>
        <p:nvSpPr>
          <p:cNvPr id="2" name="Title 1"/>
          <p:cNvSpPr>
            <a:spLocks noGrp="1"/>
          </p:cNvSpPr>
          <p:nvPr>
            <p:ph type="title"/>
          </p:nvPr>
        </p:nvSpPr>
        <p:spPr/>
        <p:txBody>
          <a:bodyPr>
            <a:normAutofit fontScale="90000"/>
          </a:bodyPr>
          <a:lstStyle/>
          <a:p>
            <a:r>
              <a:rPr lang="en-US" dirty="0" smtClean="0"/>
              <a:t>ATMS Remap SDR Products Matched with NGAS Offline Results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16</a:t>
            </a:fld>
            <a:endParaRPr lang="en-US"/>
          </a:p>
        </p:txBody>
      </p:sp>
      <p:pic>
        <p:nvPicPr>
          <p:cNvPr id="7" name="Picture 6" descr="RSDR_IDPS_CH16_ASC.jpg"/>
          <p:cNvPicPr>
            <a:picLocks noChangeAspect="1"/>
          </p:cNvPicPr>
          <p:nvPr/>
        </p:nvPicPr>
        <p:blipFill>
          <a:blip r:embed="rId3" cstate="print"/>
          <a:srcRect l="7269" t="5113" b="19484"/>
          <a:stretch>
            <a:fillRect/>
          </a:stretch>
        </p:blipFill>
        <p:spPr>
          <a:xfrm>
            <a:off x="4572001" y="1311968"/>
            <a:ext cx="4522304" cy="2464900"/>
          </a:xfrm>
          <a:prstGeom prst="rect">
            <a:avLst/>
          </a:prstGeom>
        </p:spPr>
      </p:pic>
      <p:pic>
        <p:nvPicPr>
          <p:cNvPr id="8" name="Picture 7" descr="RSDR_NGAS_CH16_ASC.jpg"/>
          <p:cNvPicPr>
            <a:picLocks noChangeAspect="1"/>
          </p:cNvPicPr>
          <p:nvPr/>
        </p:nvPicPr>
        <p:blipFill>
          <a:blip r:embed="rId4" cstate="print"/>
          <a:srcRect l="8504" t="4001" r="6917" b="19826"/>
          <a:stretch>
            <a:fillRect/>
          </a:stretch>
        </p:blipFill>
        <p:spPr>
          <a:xfrm>
            <a:off x="357810" y="1256989"/>
            <a:ext cx="4124739" cy="2490062"/>
          </a:xfrm>
          <a:prstGeom prst="rect">
            <a:avLst/>
          </a:prstGeom>
        </p:spPr>
      </p:pic>
      <p:sp>
        <p:nvSpPr>
          <p:cNvPr id="10" name="TextBox 9"/>
          <p:cNvSpPr txBox="1"/>
          <p:nvPr/>
        </p:nvSpPr>
        <p:spPr>
          <a:xfrm>
            <a:off x="1023731" y="1063487"/>
            <a:ext cx="3041374" cy="338554"/>
          </a:xfrm>
          <a:prstGeom prst="rect">
            <a:avLst/>
          </a:prstGeom>
          <a:noFill/>
        </p:spPr>
        <p:txBody>
          <a:bodyPr wrap="square" rtlCol="0">
            <a:spAutoFit/>
          </a:bodyPr>
          <a:lstStyle/>
          <a:p>
            <a:pPr algn="ctr"/>
            <a:r>
              <a:rPr lang="en-US" sz="1600" dirty="0" smtClean="0">
                <a:latin typeface="Arial" pitchFamily="34" charset="0"/>
                <a:cs typeface="Arial" pitchFamily="34" charset="0"/>
              </a:rPr>
              <a:t>IDPS Remap SDR (CH 16)</a:t>
            </a:r>
            <a:endParaRPr lang="en-US" sz="1600" dirty="0">
              <a:latin typeface="Arial" pitchFamily="34" charset="0"/>
              <a:cs typeface="Arial" pitchFamily="34" charset="0"/>
            </a:endParaRPr>
          </a:p>
        </p:txBody>
      </p:sp>
      <p:sp>
        <p:nvSpPr>
          <p:cNvPr id="11" name="TextBox 10"/>
          <p:cNvSpPr txBox="1"/>
          <p:nvPr/>
        </p:nvSpPr>
        <p:spPr>
          <a:xfrm>
            <a:off x="4989443" y="1086677"/>
            <a:ext cx="3607905" cy="338554"/>
          </a:xfrm>
          <a:prstGeom prst="rect">
            <a:avLst/>
          </a:prstGeom>
          <a:noFill/>
        </p:spPr>
        <p:txBody>
          <a:bodyPr wrap="square" rtlCol="0">
            <a:spAutoFit/>
          </a:bodyPr>
          <a:lstStyle/>
          <a:p>
            <a:pPr algn="ctr"/>
            <a:r>
              <a:rPr lang="en-US" sz="1600" dirty="0" smtClean="0">
                <a:latin typeface="Arial" pitchFamily="34" charset="0"/>
                <a:cs typeface="Arial" pitchFamily="34" charset="0"/>
              </a:rPr>
              <a:t>NGAS Offline Remap SDR (CH 16)</a:t>
            </a:r>
            <a:endParaRPr lang="en-US" sz="1600" dirty="0">
              <a:latin typeface="Arial" pitchFamily="34" charset="0"/>
              <a:cs typeface="Arial" pitchFamily="34" charset="0"/>
            </a:endParaRPr>
          </a:p>
        </p:txBody>
      </p:sp>
      <p:sp>
        <p:nvSpPr>
          <p:cNvPr id="13" name="TextBox 12"/>
          <p:cNvSpPr txBox="1"/>
          <p:nvPr/>
        </p:nvSpPr>
        <p:spPr>
          <a:xfrm>
            <a:off x="877956" y="3833192"/>
            <a:ext cx="3260035" cy="338554"/>
          </a:xfrm>
          <a:prstGeom prst="rect">
            <a:avLst/>
          </a:prstGeom>
          <a:noFill/>
        </p:spPr>
        <p:txBody>
          <a:bodyPr wrap="square" rtlCol="0">
            <a:spAutoFit/>
          </a:bodyPr>
          <a:lstStyle/>
          <a:p>
            <a:pPr algn="ctr"/>
            <a:r>
              <a:rPr lang="en-US" sz="1600" dirty="0" smtClean="0">
                <a:latin typeface="Arial" pitchFamily="34" charset="0"/>
                <a:cs typeface="Arial" pitchFamily="34" charset="0"/>
              </a:rPr>
              <a:t>Difference (K)</a:t>
            </a:r>
            <a:endParaRPr lang="en-US" sz="1600" dirty="0">
              <a:latin typeface="Arial" pitchFamily="34" charset="0"/>
              <a:cs typeface="Arial" pitchFamily="34" charset="0"/>
            </a:endParaRPr>
          </a:p>
        </p:txBody>
      </p:sp>
      <p:sp>
        <p:nvSpPr>
          <p:cNvPr id="14" name="TextBox 13"/>
          <p:cNvSpPr txBox="1"/>
          <p:nvPr/>
        </p:nvSpPr>
        <p:spPr>
          <a:xfrm>
            <a:off x="4791902" y="4068831"/>
            <a:ext cx="3826565" cy="2308324"/>
          </a:xfrm>
          <a:prstGeom prst="rect">
            <a:avLst/>
          </a:prstGeom>
          <a:noFill/>
        </p:spPr>
        <p:txBody>
          <a:bodyPr wrap="square" rtlCol="0">
            <a:spAutoFit/>
          </a:bodyPr>
          <a:lstStyle/>
          <a:p>
            <a:pPr marL="228600" indent="-228600">
              <a:buFont typeface="Arial" pitchFamily="34" charset="0"/>
              <a:buChar char="•"/>
            </a:pPr>
            <a:r>
              <a:rPr lang="en-US" sz="1600" dirty="0" smtClean="0">
                <a:latin typeface="Arial" pitchFamily="34" charset="0"/>
                <a:cs typeface="Arial" pitchFamily="34" charset="0"/>
              </a:rPr>
              <a:t>IDPS Remap SDRs matched with NGAS Remap SDRs </a:t>
            </a:r>
          </a:p>
          <a:p>
            <a:pPr marL="228600" indent="-228600">
              <a:buFont typeface="Arial" pitchFamily="34" charset="0"/>
              <a:buChar char="•"/>
            </a:pPr>
            <a:r>
              <a:rPr lang="en-US" sz="1600" dirty="0" smtClean="0">
                <a:latin typeface="Arial" pitchFamily="34" charset="0"/>
                <a:cs typeface="Arial" pitchFamily="34" charset="0"/>
              </a:rPr>
              <a:t>Difference between IDPS and NGAS offline remap SDRs are very small and believed to be due to platform difference</a:t>
            </a:r>
          </a:p>
          <a:p>
            <a:pPr marL="228600" indent="-228600">
              <a:buFont typeface="Arial" pitchFamily="34" charset="0"/>
              <a:buChar char="•"/>
            </a:pPr>
            <a:r>
              <a:rPr lang="en-US" sz="1600" dirty="0" smtClean="0">
                <a:latin typeface="Arial" pitchFamily="34" charset="0"/>
                <a:cs typeface="Arial" pitchFamily="34" charset="0"/>
              </a:rPr>
              <a:t>This verified IDPS implementation of NGAS code and LUT correctly</a:t>
            </a:r>
          </a:p>
          <a:p>
            <a:pPr marL="228600" indent="-228600">
              <a:buFont typeface="Arial" pitchFamily="34" charset="0"/>
              <a:buChar char="•"/>
            </a:pPr>
            <a:endParaRPr lang="en-US" sz="1600" dirty="0">
              <a:latin typeface="Arial" pitchFamily="34" charset="0"/>
              <a:cs typeface="Arial" pitchFamily="34" charset="0"/>
            </a:endParaRPr>
          </a:p>
        </p:txBody>
      </p:sp>
      <p:sp>
        <p:nvSpPr>
          <p:cNvPr id="12" name="Rectangle 11"/>
          <p:cNvSpPr/>
          <p:nvPr/>
        </p:nvSpPr>
        <p:spPr>
          <a:xfrm>
            <a:off x="5590446" y="6298168"/>
            <a:ext cx="2636043" cy="307777"/>
          </a:xfrm>
          <a:prstGeom prst="rect">
            <a:avLst/>
          </a:prstGeom>
        </p:spPr>
        <p:txBody>
          <a:bodyPr wrap="none">
            <a:spAutoFit/>
          </a:bodyPr>
          <a:lstStyle/>
          <a:p>
            <a:r>
              <a:rPr lang="en-US" sz="1400" dirty="0" smtClean="0"/>
              <a:t>Alex Foo and Degui Gu (NGAS)</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DR_RSDR_DIFF_CH16_ASC.jpg"/>
          <p:cNvPicPr>
            <a:picLocks noChangeAspect="1"/>
          </p:cNvPicPr>
          <p:nvPr/>
        </p:nvPicPr>
        <p:blipFill>
          <a:blip r:embed="rId2" cstate="print"/>
          <a:srcRect l="8560" t="4620" r="6046" b="11685"/>
          <a:stretch>
            <a:fillRect/>
          </a:stretch>
        </p:blipFill>
        <p:spPr>
          <a:xfrm>
            <a:off x="377686" y="4293702"/>
            <a:ext cx="4164496" cy="2474845"/>
          </a:xfrm>
          <a:prstGeom prst="rect">
            <a:avLst/>
          </a:prstGeom>
        </p:spPr>
      </p:pic>
      <p:sp>
        <p:nvSpPr>
          <p:cNvPr id="2" name="Title 1"/>
          <p:cNvSpPr>
            <a:spLocks noGrp="1"/>
          </p:cNvSpPr>
          <p:nvPr>
            <p:ph type="title"/>
          </p:nvPr>
        </p:nvSpPr>
        <p:spPr/>
        <p:txBody>
          <a:bodyPr>
            <a:normAutofit fontScale="90000"/>
          </a:bodyPr>
          <a:lstStyle/>
          <a:p>
            <a:r>
              <a:rPr lang="en-US" dirty="0" smtClean="0"/>
              <a:t>ATMS Remap SDR Product Compared Consistent with NGAS Offline Results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17</a:t>
            </a:fld>
            <a:endParaRPr lang="en-US"/>
          </a:p>
        </p:txBody>
      </p:sp>
      <p:grpSp>
        <p:nvGrpSpPr>
          <p:cNvPr id="3" name="Group 14"/>
          <p:cNvGrpSpPr/>
          <p:nvPr/>
        </p:nvGrpSpPr>
        <p:grpSpPr>
          <a:xfrm>
            <a:off x="357810" y="1256989"/>
            <a:ext cx="4147933" cy="2791550"/>
            <a:chOff x="357810" y="1256989"/>
            <a:chExt cx="4147933" cy="2791550"/>
          </a:xfrm>
        </p:grpSpPr>
        <p:pic>
          <p:nvPicPr>
            <p:cNvPr id="14" name="Picture 13" descr="SDR_IDPS_CH16_ASC.jpg"/>
            <p:cNvPicPr>
              <a:picLocks noChangeAspect="1"/>
            </p:cNvPicPr>
            <p:nvPr/>
          </p:nvPicPr>
          <p:blipFill>
            <a:blip r:embed="rId3" cstate="print"/>
            <a:srcRect l="8541" t="79882" r="6473" b="10895"/>
            <a:stretch>
              <a:fillRect/>
            </a:stretch>
          </p:blipFill>
          <p:spPr>
            <a:xfrm>
              <a:off x="361126" y="3747053"/>
              <a:ext cx="4144617" cy="301486"/>
            </a:xfrm>
            <a:prstGeom prst="rect">
              <a:avLst/>
            </a:prstGeom>
          </p:spPr>
        </p:pic>
        <p:pic>
          <p:nvPicPr>
            <p:cNvPr id="8" name="Picture 7" descr="RSDR_NGAS_CH16_ASC.jpg"/>
            <p:cNvPicPr>
              <a:picLocks noChangeAspect="1"/>
            </p:cNvPicPr>
            <p:nvPr/>
          </p:nvPicPr>
          <p:blipFill>
            <a:blip r:embed="rId4" cstate="print"/>
            <a:srcRect l="8504" t="4001" r="6917" b="19826"/>
            <a:stretch>
              <a:fillRect/>
            </a:stretch>
          </p:blipFill>
          <p:spPr>
            <a:xfrm>
              <a:off x="357810" y="1256989"/>
              <a:ext cx="4124739" cy="2490062"/>
            </a:xfrm>
            <a:prstGeom prst="rect">
              <a:avLst/>
            </a:prstGeom>
          </p:spPr>
        </p:pic>
      </p:grpSp>
      <p:pic>
        <p:nvPicPr>
          <p:cNvPr id="6" name="Picture 5" descr="SDR_IDPS_CH16_ASC.jpg"/>
          <p:cNvPicPr>
            <a:picLocks noChangeAspect="1"/>
          </p:cNvPicPr>
          <p:nvPr/>
        </p:nvPicPr>
        <p:blipFill>
          <a:blip r:embed="rId3" cstate="print"/>
          <a:srcRect l="8541" t="4051" r="6473" b="10895"/>
          <a:stretch>
            <a:fillRect/>
          </a:stretch>
        </p:blipFill>
        <p:spPr>
          <a:xfrm>
            <a:off x="4621698" y="1274750"/>
            <a:ext cx="4144617" cy="2780413"/>
          </a:xfrm>
          <a:prstGeom prst="rect">
            <a:avLst/>
          </a:prstGeom>
        </p:spPr>
      </p:pic>
      <p:sp>
        <p:nvSpPr>
          <p:cNvPr id="10" name="TextBox 9"/>
          <p:cNvSpPr txBox="1"/>
          <p:nvPr/>
        </p:nvSpPr>
        <p:spPr>
          <a:xfrm>
            <a:off x="775252" y="1063487"/>
            <a:ext cx="3359426" cy="338554"/>
          </a:xfrm>
          <a:prstGeom prst="rect">
            <a:avLst/>
          </a:prstGeom>
          <a:noFill/>
        </p:spPr>
        <p:txBody>
          <a:bodyPr wrap="square" rtlCol="0">
            <a:spAutoFit/>
          </a:bodyPr>
          <a:lstStyle/>
          <a:p>
            <a:pPr algn="ctr"/>
            <a:r>
              <a:rPr lang="en-US" sz="1600" dirty="0" smtClean="0">
                <a:latin typeface="Arial" pitchFamily="34" charset="0"/>
                <a:cs typeface="Arial" pitchFamily="34" charset="0"/>
              </a:rPr>
              <a:t>IDPS Remap SDR (CH 16)</a:t>
            </a:r>
            <a:endParaRPr lang="en-US" sz="1600" dirty="0">
              <a:latin typeface="Arial" pitchFamily="34" charset="0"/>
              <a:cs typeface="Arial" pitchFamily="34" charset="0"/>
            </a:endParaRPr>
          </a:p>
        </p:txBody>
      </p:sp>
      <p:sp>
        <p:nvSpPr>
          <p:cNvPr id="12" name="TextBox 11"/>
          <p:cNvSpPr txBox="1"/>
          <p:nvPr/>
        </p:nvSpPr>
        <p:spPr>
          <a:xfrm>
            <a:off x="5019262" y="1076738"/>
            <a:ext cx="3478696" cy="338554"/>
          </a:xfrm>
          <a:prstGeom prst="rect">
            <a:avLst/>
          </a:prstGeom>
          <a:noFill/>
        </p:spPr>
        <p:txBody>
          <a:bodyPr wrap="square" rtlCol="0">
            <a:spAutoFit/>
          </a:bodyPr>
          <a:lstStyle/>
          <a:p>
            <a:pPr algn="ctr"/>
            <a:r>
              <a:rPr lang="en-US" sz="1600" dirty="0" smtClean="0">
                <a:latin typeface="Arial" pitchFamily="34" charset="0"/>
                <a:cs typeface="Arial" pitchFamily="34" charset="0"/>
              </a:rPr>
              <a:t>Collocated ATMS SDR (CH 16)</a:t>
            </a:r>
            <a:endParaRPr lang="en-US" sz="1600" dirty="0">
              <a:latin typeface="Arial" pitchFamily="34" charset="0"/>
              <a:cs typeface="Arial" pitchFamily="34" charset="0"/>
            </a:endParaRPr>
          </a:p>
        </p:txBody>
      </p:sp>
      <p:sp>
        <p:nvSpPr>
          <p:cNvPr id="13" name="TextBox 12"/>
          <p:cNvSpPr txBox="1"/>
          <p:nvPr/>
        </p:nvSpPr>
        <p:spPr>
          <a:xfrm>
            <a:off x="897834" y="4071731"/>
            <a:ext cx="3260035" cy="338554"/>
          </a:xfrm>
          <a:prstGeom prst="rect">
            <a:avLst/>
          </a:prstGeom>
          <a:noFill/>
        </p:spPr>
        <p:txBody>
          <a:bodyPr wrap="square" rtlCol="0">
            <a:spAutoFit/>
          </a:bodyPr>
          <a:lstStyle/>
          <a:p>
            <a:pPr algn="ctr"/>
            <a:r>
              <a:rPr lang="en-US" sz="1600" dirty="0" smtClean="0">
                <a:latin typeface="Arial" pitchFamily="34" charset="0"/>
                <a:cs typeface="Arial" pitchFamily="34" charset="0"/>
              </a:rPr>
              <a:t>Difference (K)</a:t>
            </a:r>
            <a:endParaRPr lang="en-US" sz="1600" dirty="0">
              <a:latin typeface="Arial" pitchFamily="34" charset="0"/>
              <a:cs typeface="Arial" pitchFamily="34" charset="0"/>
            </a:endParaRPr>
          </a:p>
        </p:txBody>
      </p:sp>
      <p:sp>
        <p:nvSpPr>
          <p:cNvPr id="17" name="TextBox 16"/>
          <p:cNvSpPr txBox="1"/>
          <p:nvPr/>
        </p:nvSpPr>
        <p:spPr>
          <a:xfrm>
            <a:off x="4677602" y="4192659"/>
            <a:ext cx="3952048" cy="2308324"/>
          </a:xfrm>
          <a:prstGeom prst="rect">
            <a:avLst/>
          </a:prstGeom>
          <a:noFill/>
        </p:spPr>
        <p:txBody>
          <a:bodyPr wrap="square" rtlCol="0">
            <a:spAutoFit/>
          </a:bodyPr>
          <a:lstStyle/>
          <a:p>
            <a:pPr marL="228600" indent="-228600">
              <a:buFont typeface="Arial" pitchFamily="34" charset="0"/>
              <a:buChar char="•"/>
            </a:pPr>
            <a:r>
              <a:rPr lang="en-US" sz="1600" dirty="0" smtClean="0">
                <a:latin typeface="Arial" pitchFamily="34" charset="0"/>
                <a:cs typeface="Arial" pitchFamily="34" charset="0"/>
              </a:rPr>
              <a:t>IDPS Remap SDRs are consistent with the collocated native ATMS SDRs</a:t>
            </a:r>
          </a:p>
          <a:p>
            <a:pPr marL="228600" indent="-228600">
              <a:buFont typeface="Arial" pitchFamily="34" charset="0"/>
              <a:buChar char="•"/>
            </a:pPr>
            <a:r>
              <a:rPr lang="en-US" sz="1600" dirty="0" smtClean="0">
                <a:latin typeface="Arial" pitchFamily="34" charset="0"/>
                <a:cs typeface="Arial" pitchFamily="34" charset="0"/>
              </a:rPr>
              <a:t>Largest differences mostly along coast lines and high contrast areas, due to differences in footprint size and antenna pattern</a:t>
            </a:r>
          </a:p>
          <a:p>
            <a:pPr marL="228600" indent="-228600">
              <a:buFont typeface="Arial" pitchFamily="34" charset="0"/>
              <a:buChar char="•"/>
            </a:pPr>
            <a:r>
              <a:rPr lang="en-US" sz="1600" dirty="0" smtClean="0">
                <a:latin typeface="Arial" pitchFamily="34" charset="0"/>
                <a:cs typeface="Arial" pitchFamily="34" charset="0"/>
              </a:rPr>
              <a:t>This comparison provided a sanity check of the quality of the Remap SDR products</a:t>
            </a:r>
            <a:endParaRPr lang="en-US" sz="1600" dirty="0">
              <a:latin typeface="Arial" pitchFamily="34" charset="0"/>
              <a:cs typeface="Arial" pitchFamily="34" charset="0"/>
            </a:endParaRPr>
          </a:p>
        </p:txBody>
      </p:sp>
      <p:sp>
        <p:nvSpPr>
          <p:cNvPr id="15" name="Rectangle 14"/>
          <p:cNvSpPr/>
          <p:nvPr/>
        </p:nvSpPr>
        <p:spPr>
          <a:xfrm>
            <a:off x="5590446" y="6517243"/>
            <a:ext cx="2636043" cy="307777"/>
          </a:xfrm>
          <a:prstGeom prst="rect">
            <a:avLst/>
          </a:prstGeom>
        </p:spPr>
        <p:txBody>
          <a:bodyPr wrap="none">
            <a:spAutoFit/>
          </a:bodyPr>
          <a:lstStyle/>
          <a:p>
            <a:r>
              <a:rPr lang="en-US" sz="1400" dirty="0" smtClean="0"/>
              <a:t>Alex Foo and Degui Gu (NGAS)</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Significant Biases Between Remapped SDRs and Collocated ATMS SDRs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18</a:t>
            </a:fld>
            <a:endParaRPr lang="en-US"/>
          </a:p>
        </p:txBody>
      </p:sp>
      <p:pic>
        <p:nvPicPr>
          <p:cNvPr id="12" name="Content Placeholder 11" descr="Meas_Remap_Bias.jpg"/>
          <p:cNvPicPr>
            <a:picLocks noGrp="1" noChangeAspect="1"/>
          </p:cNvPicPr>
          <p:nvPr>
            <p:ph idx="1"/>
          </p:nvPr>
        </p:nvPicPr>
        <p:blipFill>
          <a:blip r:embed="rId2" cstate="print"/>
          <a:stretch>
            <a:fillRect/>
          </a:stretch>
        </p:blipFill>
        <p:spPr>
          <a:xfrm>
            <a:off x="314002" y="1090738"/>
            <a:ext cx="8338930" cy="5355218"/>
          </a:xfrm>
        </p:spPr>
      </p:pic>
      <p:sp>
        <p:nvSpPr>
          <p:cNvPr id="14" name="TextBox 13"/>
          <p:cNvSpPr txBox="1"/>
          <p:nvPr/>
        </p:nvSpPr>
        <p:spPr>
          <a:xfrm>
            <a:off x="1948067" y="1184595"/>
            <a:ext cx="2146852" cy="347870"/>
          </a:xfrm>
          <a:prstGeom prst="rect">
            <a:avLst/>
          </a:prstGeom>
          <a:noFill/>
        </p:spPr>
        <p:txBody>
          <a:bodyPr wrap="square" rtlCol="0">
            <a:spAutoFit/>
          </a:bodyPr>
          <a:lstStyle/>
          <a:p>
            <a:r>
              <a:rPr lang="en-US" sz="1600" dirty="0" smtClean="0">
                <a:latin typeface="Arial" pitchFamily="34" charset="0"/>
                <a:cs typeface="Arial" pitchFamily="34" charset="0"/>
              </a:rPr>
              <a:t>Channels 1 &amp; 2</a:t>
            </a:r>
            <a:endParaRPr lang="en-US" sz="1600" dirty="0">
              <a:latin typeface="Arial" pitchFamily="34" charset="0"/>
              <a:cs typeface="Arial" pitchFamily="34" charset="0"/>
            </a:endParaRPr>
          </a:p>
        </p:txBody>
      </p:sp>
      <p:sp>
        <p:nvSpPr>
          <p:cNvPr id="15" name="TextBox 14"/>
          <p:cNvSpPr txBox="1"/>
          <p:nvPr/>
        </p:nvSpPr>
        <p:spPr>
          <a:xfrm>
            <a:off x="5608980" y="1177970"/>
            <a:ext cx="2146852" cy="347870"/>
          </a:xfrm>
          <a:prstGeom prst="rect">
            <a:avLst/>
          </a:prstGeom>
          <a:noFill/>
        </p:spPr>
        <p:txBody>
          <a:bodyPr wrap="square" rtlCol="0">
            <a:spAutoFit/>
          </a:bodyPr>
          <a:lstStyle/>
          <a:p>
            <a:r>
              <a:rPr lang="en-US" sz="1600" dirty="0" smtClean="0">
                <a:latin typeface="Arial" pitchFamily="34" charset="0"/>
                <a:cs typeface="Arial" pitchFamily="34" charset="0"/>
              </a:rPr>
              <a:t>Channels 3 - 9</a:t>
            </a:r>
            <a:endParaRPr lang="en-US" sz="1600" dirty="0">
              <a:latin typeface="Arial" pitchFamily="34" charset="0"/>
              <a:cs typeface="Arial" pitchFamily="34" charset="0"/>
            </a:endParaRPr>
          </a:p>
        </p:txBody>
      </p:sp>
      <p:sp>
        <p:nvSpPr>
          <p:cNvPr id="16" name="TextBox 15"/>
          <p:cNvSpPr txBox="1"/>
          <p:nvPr/>
        </p:nvSpPr>
        <p:spPr>
          <a:xfrm>
            <a:off x="2034206" y="3751468"/>
            <a:ext cx="2146852" cy="347870"/>
          </a:xfrm>
          <a:prstGeom prst="rect">
            <a:avLst/>
          </a:prstGeom>
          <a:noFill/>
        </p:spPr>
        <p:txBody>
          <a:bodyPr wrap="square" rtlCol="0">
            <a:spAutoFit/>
          </a:bodyPr>
          <a:lstStyle/>
          <a:p>
            <a:r>
              <a:rPr lang="en-US" sz="1600" dirty="0" smtClean="0">
                <a:latin typeface="Arial" pitchFamily="34" charset="0"/>
                <a:cs typeface="Arial" pitchFamily="34" charset="0"/>
              </a:rPr>
              <a:t>Channels 10-15</a:t>
            </a:r>
            <a:endParaRPr lang="en-US" sz="1600" dirty="0">
              <a:latin typeface="Arial" pitchFamily="34" charset="0"/>
              <a:cs typeface="Arial" pitchFamily="34" charset="0"/>
            </a:endParaRPr>
          </a:p>
        </p:txBody>
      </p:sp>
      <p:sp>
        <p:nvSpPr>
          <p:cNvPr id="17" name="TextBox 16"/>
          <p:cNvSpPr txBox="1"/>
          <p:nvPr/>
        </p:nvSpPr>
        <p:spPr>
          <a:xfrm>
            <a:off x="5671928" y="3741529"/>
            <a:ext cx="2146852" cy="347870"/>
          </a:xfrm>
          <a:prstGeom prst="rect">
            <a:avLst/>
          </a:prstGeom>
          <a:noFill/>
        </p:spPr>
        <p:txBody>
          <a:bodyPr wrap="square" rtlCol="0">
            <a:spAutoFit/>
          </a:bodyPr>
          <a:lstStyle/>
          <a:p>
            <a:r>
              <a:rPr lang="en-US" sz="1600" dirty="0" smtClean="0">
                <a:latin typeface="Arial" pitchFamily="34" charset="0"/>
                <a:cs typeface="Arial" pitchFamily="34" charset="0"/>
              </a:rPr>
              <a:t>Channels 16-22</a:t>
            </a:r>
            <a:endParaRPr lang="en-US" sz="1600" dirty="0">
              <a:latin typeface="Arial" pitchFamily="34" charset="0"/>
              <a:cs typeface="Arial" pitchFamily="34" charset="0"/>
            </a:endParaRPr>
          </a:p>
        </p:txBody>
      </p:sp>
      <p:sp>
        <p:nvSpPr>
          <p:cNvPr id="9" name="Rectangle 8"/>
          <p:cNvSpPr/>
          <p:nvPr/>
        </p:nvSpPr>
        <p:spPr>
          <a:xfrm>
            <a:off x="947191" y="6233180"/>
            <a:ext cx="7643653" cy="584775"/>
          </a:xfrm>
          <a:prstGeom prst="rect">
            <a:avLst/>
          </a:prstGeom>
        </p:spPr>
        <p:txBody>
          <a:bodyPr wrap="square">
            <a:spAutoFit/>
          </a:bodyPr>
          <a:lstStyle/>
          <a:p>
            <a:r>
              <a:rPr lang="en-US" sz="1600" dirty="0" smtClean="0"/>
              <a:t>The biases between the remapped SDRs and the collocated SDRs are small, likely a result of sampling error. Alex Foo and Degui Gu (NGAS)</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Validation of B-G Approach: Reconstruction of ATMS Footprints from Adjacent FOVs </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19</a:t>
            </a:fld>
            <a:endParaRPr lang="en-US" dirty="0"/>
          </a:p>
        </p:txBody>
      </p:sp>
      <p:pic>
        <p:nvPicPr>
          <p:cNvPr id="7" name="Content Placeholder 6" descr="FOV_CH16_FOV15.jpg"/>
          <p:cNvPicPr>
            <a:picLocks noGrp="1" noChangeAspect="1"/>
          </p:cNvPicPr>
          <p:nvPr>
            <p:ph idx="1"/>
          </p:nvPr>
        </p:nvPicPr>
        <p:blipFill>
          <a:blip r:embed="rId2" cstate="print"/>
          <a:srcRect l="12816" r="10329"/>
          <a:stretch>
            <a:fillRect/>
          </a:stretch>
        </p:blipFill>
        <p:spPr>
          <a:xfrm>
            <a:off x="3257550" y="1169988"/>
            <a:ext cx="5591175" cy="5456237"/>
          </a:xfrm>
        </p:spPr>
      </p:pic>
      <p:sp>
        <p:nvSpPr>
          <p:cNvPr id="8" name="TextBox 7"/>
          <p:cNvSpPr txBox="1"/>
          <p:nvPr/>
        </p:nvSpPr>
        <p:spPr>
          <a:xfrm>
            <a:off x="295275" y="1478136"/>
            <a:ext cx="2838450" cy="4801314"/>
          </a:xfrm>
          <a:prstGeom prst="rect">
            <a:avLst/>
          </a:prstGeom>
          <a:noFill/>
        </p:spPr>
        <p:txBody>
          <a:bodyPr wrap="square" rtlCol="0">
            <a:spAutoFit/>
          </a:bodyPr>
          <a:lstStyle/>
          <a:p>
            <a:pPr marL="228600" indent="-228600">
              <a:buFont typeface="Arial" pitchFamily="34" charset="0"/>
              <a:buChar char="•"/>
            </a:pPr>
            <a:r>
              <a:rPr lang="en-US" dirty="0" smtClean="0"/>
              <a:t>ATMS data are over-sampled (K, Ka, V and W bands)</a:t>
            </a:r>
          </a:p>
          <a:p>
            <a:pPr marL="228600" indent="-228600">
              <a:buFont typeface="Arial" pitchFamily="34" charset="0"/>
              <a:buChar char="•"/>
            </a:pPr>
            <a:endParaRPr lang="en-US" dirty="0" smtClean="0"/>
          </a:p>
          <a:p>
            <a:pPr marL="228600" indent="-228600">
              <a:buFont typeface="Arial" pitchFamily="34" charset="0"/>
              <a:buChar char="•"/>
            </a:pPr>
            <a:r>
              <a:rPr lang="en-US" dirty="0" smtClean="0"/>
              <a:t>Native footprints are constructed from nearby footprints to validate B-G approach</a:t>
            </a:r>
          </a:p>
          <a:p>
            <a:pPr marL="228600" indent="-228600">
              <a:buFont typeface="Arial" pitchFamily="34" charset="0"/>
              <a:buChar char="•"/>
            </a:pPr>
            <a:endParaRPr lang="en-US" dirty="0" smtClean="0"/>
          </a:p>
          <a:p>
            <a:pPr marL="228600" indent="-228600">
              <a:buFont typeface="Arial" pitchFamily="34" charset="0"/>
              <a:buChar char="•"/>
            </a:pPr>
            <a:r>
              <a:rPr lang="en-US" dirty="0" smtClean="0"/>
              <a:t>Footprint patterns based on those used for generating IDPS remapping coefficients LUT – not optimized for native footprint construction</a:t>
            </a:r>
          </a:p>
          <a:p>
            <a:endParaRPr lang="en-US" dirty="0"/>
          </a:p>
        </p:txBody>
      </p:sp>
      <p:sp>
        <p:nvSpPr>
          <p:cNvPr id="9" name="TextBox 8"/>
          <p:cNvSpPr txBox="1"/>
          <p:nvPr/>
        </p:nvSpPr>
        <p:spPr>
          <a:xfrm>
            <a:off x="3609976" y="1114425"/>
            <a:ext cx="4838700" cy="338554"/>
          </a:xfrm>
          <a:prstGeom prst="rect">
            <a:avLst/>
          </a:prstGeom>
          <a:noFill/>
        </p:spPr>
        <p:txBody>
          <a:bodyPr wrap="square" rtlCol="0">
            <a:spAutoFit/>
          </a:bodyPr>
          <a:lstStyle/>
          <a:p>
            <a:pPr algn="ctr"/>
            <a:r>
              <a:rPr lang="en-US" sz="1600" dirty="0" smtClean="0"/>
              <a:t>ATMS footprint reconstruction (Ch16 FOV 47)</a:t>
            </a:r>
            <a:endParaRPr lang="en-US" sz="1600" dirty="0"/>
          </a:p>
        </p:txBody>
      </p:sp>
      <p:sp>
        <p:nvSpPr>
          <p:cNvPr id="10" name="TextBox 9"/>
          <p:cNvSpPr txBox="1"/>
          <p:nvPr/>
        </p:nvSpPr>
        <p:spPr>
          <a:xfrm>
            <a:off x="4514850" y="6191250"/>
            <a:ext cx="3028950" cy="307777"/>
          </a:xfrm>
          <a:prstGeom prst="rect">
            <a:avLst/>
          </a:prstGeom>
          <a:noFill/>
        </p:spPr>
        <p:txBody>
          <a:bodyPr wrap="square" rtlCol="0">
            <a:spAutoFit/>
          </a:bodyPr>
          <a:lstStyle/>
          <a:p>
            <a:pPr algn="ctr"/>
            <a:r>
              <a:rPr lang="en-US" sz="1400" dirty="0" smtClean="0"/>
              <a:t>Cross-track position</a:t>
            </a:r>
            <a:endParaRPr lang="en-US" sz="1400" dirty="0"/>
          </a:p>
        </p:txBody>
      </p:sp>
      <p:sp>
        <p:nvSpPr>
          <p:cNvPr id="12" name="TextBox 11"/>
          <p:cNvSpPr txBox="1"/>
          <p:nvPr/>
        </p:nvSpPr>
        <p:spPr>
          <a:xfrm rot="16200000">
            <a:off x="2057400" y="3409950"/>
            <a:ext cx="3028950" cy="307777"/>
          </a:xfrm>
          <a:prstGeom prst="rect">
            <a:avLst/>
          </a:prstGeom>
          <a:noFill/>
        </p:spPr>
        <p:txBody>
          <a:bodyPr wrap="square" rtlCol="0">
            <a:spAutoFit/>
          </a:bodyPr>
          <a:lstStyle/>
          <a:p>
            <a:pPr algn="ctr"/>
            <a:r>
              <a:rPr lang="en-US" sz="1400" dirty="0" smtClean="0"/>
              <a:t>In-track position</a:t>
            </a:r>
            <a:endParaRPr lang="en-US" sz="1400" dirty="0"/>
          </a:p>
        </p:txBody>
      </p:sp>
      <p:sp>
        <p:nvSpPr>
          <p:cNvPr id="13" name="Rectangle 12"/>
          <p:cNvSpPr/>
          <p:nvPr/>
        </p:nvSpPr>
        <p:spPr>
          <a:xfrm>
            <a:off x="555601" y="6117546"/>
            <a:ext cx="3265061" cy="307777"/>
          </a:xfrm>
          <a:prstGeom prst="rect">
            <a:avLst/>
          </a:prstGeom>
        </p:spPr>
        <p:txBody>
          <a:bodyPr wrap="none">
            <a:spAutoFit/>
          </a:bodyPr>
          <a:lstStyle/>
          <a:p>
            <a:r>
              <a:rPr lang="en-US" sz="1400" dirty="0" smtClean="0"/>
              <a:t>Chunming Wang and Degui Gu (NGAS)</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NGAS Responsibilities for NPP ATMS Cal/Val</a:t>
            </a:r>
            <a:endParaRPr lang="en-US" dirty="0"/>
          </a:p>
        </p:txBody>
      </p:sp>
      <p:sp>
        <p:nvSpPr>
          <p:cNvPr id="3" name="Content Placeholder 2"/>
          <p:cNvSpPr>
            <a:spLocks noGrp="1"/>
          </p:cNvSpPr>
          <p:nvPr>
            <p:ph idx="1"/>
          </p:nvPr>
        </p:nvSpPr>
        <p:spPr>
          <a:xfrm>
            <a:off x="293860" y="1190507"/>
            <a:ext cx="8610600" cy="5455920"/>
          </a:xfrm>
          <a:solidFill>
            <a:schemeClr val="bg1"/>
          </a:solidFill>
        </p:spPr>
        <p:txBody>
          <a:bodyPr>
            <a:normAutofit/>
          </a:bodyPr>
          <a:lstStyle/>
          <a:p>
            <a:r>
              <a:rPr lang="en-US" dirty="0" smtClean="0"/>
              <a:t>NGAS ATMS team supports NPP ATMS Cal/Val by applying our in-depth knowledge of ATMS sensor hardware, ATMS SDR algorithm science and algorithm operational implementation at IDPS</a:t>
            </a:r>
          </a:p>
          <a:p>
            <a:r>
              <a:rPr lang="en-US" dirty="0" smtClean="0"/>
              <a:t>Main responsibilities include</a:t>
            </a:r>
          </a:p>
          <a:p>
            <a:pPr lvl="1"/>
            <a:r>
              <a:rPr lang="en-US" dirty="0" smtClean="0"/>
              <a:t>Support the Cal/Val team to verify IDPS </a:t>
            </a:r>
            <a:r>
              <a:rPr lang="en-US" dirty="0" err="1" smtClean="0"/>
              <a:t>xDR</a:t>
            </a:r>
            <a:r>
              <a:rPr lang="en-US" dirty="0" smtClean="0"/>
              <a:t> data products including data format, content and quality</a:t>
            </a:r>
          </a:p>
          <a:p>
            <a:pPr lvl="1"/>
            <a:r>
              <a:rPr lang="en-US" dirty="0" smtClean="0"/>
              <a:t>Support to DR investigation and anomaly resolution </a:t>
            </a:r>
          </a:p>
          <a:p>
            <a:pPr lvl="1"/>
            <a:r>
              <a:rPr lang="en-US" dirty="0" smtClean="0"/>
              <a:t>Support to fine tuning of algorithm code and LUTs/processing coefficients</a:t>
            </a:r>
          </a:p>
          <a:p>
            <a:pPr lvl="1"/>
            <a:r>
              <a:rPr lang="en-US" dirty="0" smtClean="0"/>
              <a:t>Provide LUT and PCT updates and perform verification testing using operational code on GRAVITE ADA</a:t>
            </a:r>
          </a:p>
          <a:p>
            <a:pPr lvl="1">
              <a:buNone/>
            </a:pPr>
            <a:endParaRPr lang="en-US" dirty="0" smtClean="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ATMS Footprints Accurately Constructed from Adjacent Footprints: Example Channel 16 </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20</a:t>
            </a:fld>
            <a:endParaRPr lang="en-US" dirty="0"/>
          </a:p>
        </p:txBody>
      </p:sp>
      <p:grpSp>
        <p:nvGrpSpPr>
          <p:cNvPr id="12" name="Group 11"/>
          <p:cNvGrpSpPr/>
          <p:nvPr/>
        </p:nvGrpSpPr>
        <p:grpSpPr>
          <a:xfrm>
            <a:off x="523875" y="1085496"/>
            <a:ext cx="8051461" cy="5292726"/>
            <a:chOff x="523875" y="1062918"/>
            <a:chExt cx="8051461" cy="5292726"/>
          </a:xfrm>
        </p:grpSpPr>
        <p:pic>
          <p:nvPicPr>
            <p:cNvPr id="6" name="Picture 2"/>
            <p:cNvPicPr>
              <a:picLocks noChangeAspect="1" noChangeArrowheads="1"/>
            </p:cNvPicPr>
            <p:nvPr/>
          </p:nvPicPr>
          <p:blipFill>
            <a:blip r:embed="rId2" cstate="print"/>
            <a:srcRect l="52624" t="50387" r="5779" b="5477"/>
            <a:stretch>
              <a:fillRect/>
            </a:stretch>
          </p:blipFill>
          <p:spPr bwMode="auto">
            <a:xfrm>
              <a:off x="4438650" y="3628061"/>
              <a:ext cx="4136686" cy="2727583"/>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l="9045" t="52379" r="50441" b="12067"/>
            <a:stretch>
              <a:fillRect/>
            </a:stretch>
          </p:blipFill>
          <p:spPr bwMode="auto">
            <a:xfrm>
              <a:off x="524010" y="3665944"/>
              <a:ext cx="4028940" cy="2689700"/>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l="53582" t="8090" r="5779" b="56356"/>
            <a:stretch>
              <a:fillRect/>
            </a:stretch>
          </p:blipFill>
          <p:spPr bwMode="auto">
            <a:xfrm>
              <a:off x="4533900" y="1062919"/>
              <a:ext cx="4041436" cy="2670759"/>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9045" t="8090" r="50633" b="55590"/>
            <a:stretch>
              <a:fillRect/>
            </a:stretch>
          </p:blipFill>
          <p:spPr bwMode="auto">
            <a:xfrm>
              <a:off x="523875" y="1062918"/>
              <a:ext cx="4009890" cy="2755997"/>
            </a:xfrm>
            <a:prstGeom prst="rect">
              <a:avLst/>
            </a:prstGeom>
            <a:noFill/>
            <a:ln w="9525">
              <a:noFill/>
              <a:miter lim="800000"/>
              <a:headEnd/>
              <a:tailEnd/>
            </a:ln>
          </p:spPr>
        </p:pic>
      </p:grpSp>
      <p:sp>
        <p:nvSpPr>
          <p:cNvPr id="10" name="Rectangle 9"/>
          <p:cNvSpPr/>
          <p:nvPr/>
        </p:nvSpPr>
        <p:spPr>
          <a:xfrm>
            <a:off x="510446" y="6343323"/>
            <a:ext cx="8057821" cy="523220"/>
          </a:xfrm>
          <a:prstGeom prst="rect">
            <a:avLst/>
          </a:prstGeom>
        </p:spPr>
        <p:txBody>
          <a:bodyPr wrap="square">
            <a:spAutoFit/>
          </a:bodyPr>
          <a:lstStyle/>
          <a:p>
            <a:r>
              <a:rPr lang="en-US" sz="1400" dirty="0" smtClean="0"/>
              <a:t>Comparison of measured and re-constructed ATMS radiances, Channel 16. Golden Day 5/15/2012. Alex Foo and Degui Gu (NGAS)</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Example to Show B-G Approach as a Validated Footprint Matching Method: Channel 10</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21</a:t>
            </a:fld>
            <a:endParaRPr lang="en-US" dirty="0"/>
          </a:p>
        </p:txBody>
      </p:sp>
      <p:grpSp>
        <p:nvGrpSpPr>
          <p:cNvPr id="17" name="Group 16"/>
          <p:cNvGrpSpPr/>
          <p:nvPr/>
        </p:nvGrpSpPr>
        <p:grpSpPr>
          <a:xfrm>
            <a:off x="372533" y="1080203"/>
            <a:ext cx="8421511" cy="5300839"/>
            <a:chOff x="542017" y="1068914"/>
            <a:chExt cx="7935233" cy="5300839"/>
          </a:xfrm>
        </p:grpSpPr>
        <p:pic>
          <p:nvPicPr>
            <p:cNvPr id="13" name="Picture 2"/>
            <p:cNvPicPr>
              <a:picLocks noChangeAspect="1" noChangeArrowheads="1"/>
            </p:cNvPicPr>
            <p:nvPr/>
          </p:nvPicPr>
          <p:blipFill>
            <a:blip r:embed="rId2" cstate="print"/>
            <a:srcRect l="52137" t="50687" r="6146" b="6333"/>
            <a:stretch>
              <a:fillRect/>
            </a:stretch>
          </p:blipFill>
          <p:spPr bwMode="auto">
            <a:xfrm>
              <a:off x="4352925" y="3693364"/>
              <a:ext cx="4124325" cy="2674634"/>
            </a:xfrm>
            <a:prstGeom prst="rect">
              <a:avLst/>
            </a:prstGeom>
            <a:noFill/>
            <a:ln w="9525">
              <a:noFill/>
              <a:miter lim="800000"/>
              <a:headEnd/>
              <a:tailEnd/>
            </a:ln>
          </p:spPr>
        </p:pic>
        <p:pic>
          <p:nvPicPr>
            <p:cNvPr id="14" name="Picture 2"/>
            <p:cNvPicPr>
              <a:picLocks noChangeAspect="1" noChangeArrowheads="1"/>
            </p:cNvPicPr>
            <p:nvPr/>
          </p:nvPicPr>
          <p:blipFill>
            <a:blip r:embed="rId2" cstate="print"/>
            <a:srcRect l="9063" t="51766" r="50945" b="12471"/>
            <a:stretch>
              <a:fillRect/>
            </a:stretch>
          </p:blipFill>
          <p:spPr bwMode="auto">
            <a:xfrm>
              <a:off x="542017" y="3597437"/>
              <a:ext cx="3953783" cy="2772316"/>
            </a:xfrm>
            <a:prstGeom prst="rect">
              <a:avLst/>
            </a:prstGeom>
            <a:noFill/>
            <a:ln w="9525">
              <a:noFill/>
              <a:miter lim="800000"/>
              <a:headEnd/>
              <a:tailEnd/>
            </a:ln>
          </p:spPr>
        </p:pic>
        <p:pic>
          <p:nvPicPr>
            <p:cNvPr id="15" name="Picture 2"/>
            <p:cNvPicPr>
              <a:picLocks noChangeAspect="1" noChangeArrowheads="1"/>
            </p:cNvPicPr>
            <p:nvPr/>
          </p:nvPicPr>
          <p:blipFill>
            <a:blip r:embed="rId2" cstate="print"/>
            <a:srcRect l="9063" t="7833" r="50753" b="57404"/>
            <a:stretch>
              <a:fillRect/>
            </a:stretch>
          </p:blipFill>
          <p:spPr bwMode="auto">
            <a:xfrm>
              <a:off x="542018" y="1068914"/>
              <a:ext cx="3972833" cy="2690286"/>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srcRect l="52812" t="8295" r="7109" b="55479"/>
            <a:stretch>
              <a:fillRect/>
            </a:stretch>
          </p:blipFill>
          <p:spPr bwMode="auto">
            <a:xfrm>
              <a:off x="4514850" y="1068915"/>
              <a:ext cx="3962400" cy="2829874"/>
            </a:xfrm>
            <a:prstGeom prst="rect">
              <a:avLst/>
            </a:prstGeom>
            <a:noFill/>
            <a:ln w="9525">
              <a:noFill/>
              <a:miter lim="800000"/>
              <a:headEnd/>
              <a:tailEnd/>
            </a:ln>
          </p:spPr>
        </p:pic>
      </p:grpSp>
      <p:sp>
        <p:nvSpPr>
          <p:cNvPr id="10" name="Rectangle 9"/>
          <p:cNvSpPr/>
          <p:nvPr/>
        </p:nvSpPr>
        <p:spPr>
          <a:xfrm>
            <a:off x="510446" y="6343323"/>
            <a:ext cx="8057821" cy="523220"/>
          </a:xfrm>
          <a:prstGeom prst="rect">
            <a:avLst/>
          </a:prstGeom>
        </p:spPr>
        <p:txBody>
          <a:bodyPr wrap="square">
            <a:spAutoFit/>
          </a:bodyPr>
          <a:lstStyle/>
          <a:p>
            <a:r>
              <a:rPr lang="en-US" sz="1400" dirty="0" smtClean="0"/>
              <a:t>Comparison of measured and re-constructed ATMS radiances, Channel 10. Golden Day 5/15/2012. Alex Foo and Degui Gu (NGAS)</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Significant Biases Between the Measured and the Reconstructed ATMS Brightness Temperatures</a:t>
            </a:r>
            <a:endParaRPr lang="en-US" dirty="0"/>
          </a:p>
        </p:txBody>
      </p:sp>
      <p:pic>
        <p:nvPicPr>
          <p:cNvPr id="5" name="Content Placeholder 4" descr="BG_Meas_Remap_Bias.jpg"/>
          <p:cNvPicPr>
            <a:picLocks noGrp="1" noChangeAspect="1"/>
          </p:cNvPicPr>
          <p:nvPr>
            <p:ph idx="1"/>
          </p:nvPr>
        </p:nvPicPr>
        <p:blipFill>
          <a:blip r:embed="rId2" cstate="print"/>
          <a:stretch>
            <a:fillRect/>
          </a:stretch>
        </p:blipFill>
        <p:spPr>
          <a:xfrm>
            <a:off x="581025" y="1089906"/>
            <a:ext cx="8210550" cy="5456237"/>
          </a:xfrm>
        </p:spPr>
      </p:pic>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22</a:t>
            </a:fld>
            <a:endParaRPr lang="en-US" dirty="0"/>
          </a:p>
        </p:txBody>
      </p:sp>
      <p:sp>
        <p:nvSpPr>
          <p:cNvPr id="10" name="TextBox 9"/>
          <p:cNvSpPr txBox="1"/>
          <p:nvPr/>
        </p:nvSpPr>
        <p:spPr>
          <a:xfrm>
            <a:off x="1943100" y="1153197"/>
            <a:ext cx="2361369" cy="338554"/>
          </a:xfrm>
          <a:prstGeom prst="rect">
            <a:avLst/>
          </a:prstGeom>
          <a:noFill/>
        </p:spPr>
        <p:txBody>
          <a:bodyPr wrap="square" rtlCol="0">
            <a:spAutoFit/>
          </a:bodyPr>
          <a:lstStyle/>
          <a:p>
            <a:r>
              <a:rPr lang="en-US" sz="1600" dirty="0" smtClean="0">
                <a:latin typeface="Arial" pitchFamily="34" charset="0"/>
                <a:cs typeface="Arial" pitchFamily="34" charset="0"/>
              </a:rPr>
              <a:t>K/Ka bands (Ch 1 &amp; 2)</a:t>
            </a:r>
            <a:endParaRPr lang="en-US" sz="1600" dirty="0">
              <a:latin typeface="Arial" pitchFamily="34" charset="0"/>
              <a:cs typeface="Arial" pitchFamily="34" charset="0"/>
            </a:endParaRPr>
          </a:p>
        </p:txBody>
      </p:sp>
      <p:sp>
        <p:nvSpPr>
          <p:cNvPr id="11" name="TextBox 10"/>
          <p:cNvSpPr txBox="1"/>
          <p:nvPr/>
        </p:nvSpPr>
        <p:spPr>
          <a:xfrm>
            <a:off x="5770905" y="1146572"/>
            <a:ext cx="2146852" cy="338554"/>
          </a:xfrm>
          <a:prstGeom prst="rect">
            <a:avLst/>
          </a:prstGeom>
          <a:noFill/>
        </p:spPr>
        <p:txBody>
          <a:bodyPr wrap="square" rtlCol="0">
            <a:spAutoFit/>
          </a:bodyPr>
          <a:lstStyle/>
          <a:p>
            <a:r>
              <a:rPr lang="en-US" sz="1600" dirty="0" smtClean="0">
                <a:latin typeface="Arial" pitchFamily="34" charset="0"/>
                <a:cs typeface="Arial" pitchFamily="34" charset="0"/>
              </a:rPr>
              <a:t>V band (Ch 3 – 9)</a:t>
            </a:r>
            <a:endParaRPr lang="en-US" sz="1600" dirty="0">
              <a:latin typeface="Arial" pitchFamily="34" charset="0"/>
              <a:cs typeface="Arial" pitchFamily="34" charset="0"/>
            </a:endParaRPr>
          </a:p>
        </p:txBody>
      </p:sp>
      <p:sp>
        <p:nvSpPr>
          <p:cNvPr id="12" name="TextBox 11"/>
          <p:cNvSpPr txBox="1"/>
          <p:nvPr/>
        </p:nvSpPr>
        <p:spPr>
          <a:xfrm>
            <a:off x="2224706" y="3753937"/>
            <a:ext cx="2146852" cy="338554"/>
          </a:xfrm>
          <a:prstGeom prst="rect">
            <a:avLst/>
          </a:prstGeom>
          <a:noFill/>
        </p:spPr>
        <p:txBody>
          <a:bodyPr wrap="square" rtlCol="0">
            <a:spAutoFit/>
          </a:bodyPr>
          <a:lstStyle/>
          <a:p>
            <a:r>
              <a:rPr lang="en-US" sz="1600" dirty="0" smtClean="0">
                <a:latin typeface="Arial" pitchFamily="34" charset="0"/>
                <a:cs typeface="Arial" pitchFamily="34" charset="0"/>
              </a:rPr>
              <a:t>V band (Ch 10-15)</a:t>
            </a:r>
            <a:endParaRPr lang="en-US" sz="1600" dirty="0">
              <a:latin typeface="Arial" pitchFamily="34" charset="0"/>
              <a:cs typeface="Arial" pitchFamily="34" charset="0"/>
            </a:endParaRPr>
          </a:p>
        </p:txBody>
      </p:sp>
      <p:sp>
        <p:nvSpPr>
          <p:cNvPr id="13" name="TextBox 12"/>
          <p:cNvSpPr txBox="1"/>
          <p:nvPr/>
        </p:nvSpPr>
        <p:spPr>
          <a:xfrm>
            <a:off x="5553075" y="3743998"/>
            <a:ext cx="2408580" cy="338554"/>
          </a:xfrm>
          <a:prstGeom prst="rect">
            <a:avLst/>
          </a:prstGeom>
          <a:noFill/>
        </p:spPr>
        <p:txBody>
          <a:bodyPr wrap="square" rtlCol="0">
            <a:spAutoFit/>
          </a:bodyPr>
          <a:lstStyle/>
          <a:p>
            <a:r>
              <a:rPr lang="en-US" sz="1600" dirty="0" smtClean="0">
                <a:latin typeface="Arial" pitchFamily="34" charset="0"/>
                <a:cs typeface="Arial" pitchFamily="34" charset="0"/>
              </a:rPr>
              <a:t>W/G bands (Ch 16-22)</a:t>
            </a:r>
            <a:endParaRPr lang="en-US" sz="1600" dirty="0">
              <a:latin typeface="Arial" pitchFamily="34" charset="0"/>
              <a:cs typeface="Arial" pitchFamily="34" charset="0"/>
            </a:endParaRPr>
          </a:p>
        </p:txBody>
      </p:sp>
      <p:sp>
        <p:nvSpPr>
          <p:cNvPr id="9" name="Rectangle 8"/>
          <p:cNvSpPr/>
          <p:nvPr/>
        </p:nvSpPr>
        <p:spPr>
          <a:xfrm>
            <a:off x="947191" y="6255758"/>
            <a:ext cx="7643653" cy="584775"/>
          </a:xfrm>
          <a:prstGeom prst="rect">
            <a:avLst/>
          </a:prstGeom>
        </p:spPr>
        <p:txBody>
          <a:bodyPr wrap="square">
            <a:spAutoFit/>
          </a:bodyPr>
          <a:lstStyle/>
          <a:p>
            <a:r>
              <a:rPr lang="en-US" sz="1600" dirty="0" smtClean="0"/>
              <a:t>Residual biases between the measured and the reconstructed ATMS radiances. Golden Day 5/15/2012. Alex Foo and Degui Gu (NGAS)</a:t>
            </a:r>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Significant Errors Introduced in the Reconstructed TB Images for V &amp; W Bands</a:t>
            </a:r>
            <a:endParaRPr lang="en-US" dirty="0"/>
          </a:p>
        </p:txBody>
      </p:sp>
      <p:pic>
        <p:nvPicPr>
          <p:cNvPr id="5" name="Content Placeholder 4" descr="BG_Meas_Remap_STD.jpg"/>
          <p:cNvPicPr>
            <a:picLocks noGrp="1" noChangeAspect="1"/>
          </p:cNvPicPr>
          <p:nvPr>
            <p:ph idx="1"/>
          </p:nvPr>
        </p:nvPicPr>
        <p:blipFill>
          <a:blip r:embed="rId2" cstate="print"/>
          <a:stretch>
            <a:fillRect/>
          </a:stretch>
        </p:blipFill>
        <p:spPr>
          <a:xfrm>
            <a:off x="647700" y="1078617"/>
            <a:ext cx="8172450" cy="5456237"/>
          </a:xfrm>
        </p:spPr>
      </p:pic>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23</a:t>
            </a:fld>
            <a:endParaRPr lang="en-US" dirty="0"/>
          </a:p>
        </p:txBody>
      </p:sp>
      <p:sp>
        <p:nvSpPr>
          <p:cNvPr id="6" name="TextBox 5"/>
          <p:cNvSpPr txBox="1"/>
          <p:nvPr/>
        </p:nvSpPr>
        <p:spPr>
          <a:xfrm>
            <a:off x="1943100" y="1141908"/>
            <a:ext cx="2361369" cy="338554"/>
          </a:xfrm>
          <a:prstGeom prst="rect">
            <a:avLst/>
          </a:prstGeom>
          <a:noFill/>
        </p:spPr>
        <p:txBody>
          <a:bodyPr wrap="square" rtlCol="0">
            <a:spAutoFit/>
          </a:bodyPr>
          <a:lstStyle/>
          <a:p>
            <a:r>
              <a:rPr lang="en-US" sz="1600" dirty="0" smtClean="0">
                <a:latin typeface="Arial" pitchFamily="34" charset="0"/>
                <a:cs typeface="Arial" pitchFamily="34" charset="0"/>
              </a:rPr>
              <a:t>K/Ka bands (Ch 1 &amp; 2)</a:t>
            </a:r>
            <a:endParaRPr lang="en-US" sz="1600" dirty="0">
              <a:latin typeface="Arial" pitchFamily="34" charset="0"/>
              <a:cs typeface="Arial" pitchFamily="34" charset="0"/>
            </a:endParaRPr>
          </a:p>
        </p:txBody>
      </p:sp>
      <p:sp>
        <p:nvSpPr>
          <p:cNvPr id="7" name="TextBox 6"/>
          <p:cNvSpPr txBox="1"/>
          <p:nvPr/>
        </p:nvSpPr>
        <p:spPr>
          <a:xfrm>
            <a:off x="5770905" y="1135283"/>
            <a:ext cx="2146852" cy="338554"/>
          </a:xfrm>
          <a:prstGeom prst="rect">
            <a:avLst/>
          </a:prstGeom>
          <a:noFill/>
        </p:spPr>
        <p:txBody>
          <a:bodyPr wrap="square" rtlCol="0">
            <a:spAutoFit/>
          </a:bodyPr>
          <a:lstStyle/>
          <a:p>
            <a:r>
              <a:rPr lang="en-US" sz="1600" dirty="0" smtClean="0">
                <a:latin typeface="Arial" pitchFamily="34" charset="0"/>
                <a:cs typeface="Arial" pitchFamily="34" charset="0"/>
              </a:rPr>
              <a:t>V band (Ch 3 – 9)</a:t>
            </a:r>
            <a:endParaRPr lang="en-US" sz="1600" dirty="0">
              <a:latin typeface="Arial" pitchFamily="34" charset="0"/>
              <a:cs typeface="Arial" pitchFamily="34" charset="0"/>
            </a:endParaRPr>
          </a:p>
        </p:txBody>
      </p:sp>
      <p:sp>
        <p:nvSpPr>
          <p:cNvPr id="8" name="TextBox 7"/>
          <p:cNvSpPr txBox="1"/>
          <p:nvPr/>
        </p:nvSpPr>
        <p:spPr>
          <a:xfrm>
            <a:off x="2224706" y="3742648"/>
            <a:ext cx="2146852" cy="338554"/>
          </a:xfrm>
          <a:prstGeom prst="rect">
            <a:avLst/>
          </a:prstGeom>
          <a:noFill/>
        </p:spPr>
        <p:txBody>
          <a:bodyPr wrap="square" rtlCol="0">
            <a:spAutoFit/>
          </a:bodyPr>
          <a:lstStyle/>
          <a:p>
            <a:r>
              <a:rPr lang="en-US" sz="1600" dirty="0" smtClean="0">
                <a:latin typeface="Arial" pitchFamily="34" charset="0"/>
                <a:cs typeface="Arial" pitchFamily="34" charset="0"/>
              </a:rPr>
              <a:t>V band (Ch 10-15)</a:t>
            </a:r>
            <a:endParaRPr lang="en-US" sz="1600" dirty="0">
              <a:latin typeface="Arial" pitchFamily="34" charset="0"/>
              <a:cs typeface="Arial" pitchFamily="34" charset="0"/>
            </a:endParaRPr>
          </a:p>
        </p:txBody>
      </p:sp>
      <p:sp>
        <p:nvSpPr>
          <p:cNvPr id="9" name="TextBox 8"/>
          <p:cNvSpPr txBox="1"/>
          <p:nvPr/>
        </p:nvSpPr>
        <p:spPr>
          <a:xfrm>
            <a:off x="5553075" y="3732709"/>
            <a:ext cx="2408580" cy="338554"/>
          </a:xfrm>
          <a:prstGeom prst="rect">
            <a:avLst/>
          </a:prstGeom>
          <a:noFill/>
        </p:spPr>
        <p:txBody>
          <a:bodyPr wrap="square" rtlCol="0">
            <a:spAutoFit/>
          </a:bodyPr>
          <a:lstStyle/>
          <a:p>
            <a:r>
              <a:rPr lang="en-US" sz="1600" dirty="0" smtClean="0">
                <a:latin typeface="Arial" pitchFamily="34" charset="0"/>
                <a:cs typeface="Arial" pitchFamily="34" charset="0"/>
              </a:rPr>
              <a:t>W/G bands (Ch 16-22)</a:t>
            </a:r>
            <a:endParaRPr lang="en-US" sz="1600" dirty="0">
              <a:latin typeface="Arial" pitchFamily="34" charset="0"/>
              <a:cs typeface="Arial" pitchFamily="34" charset="0"/>
            </a:endParaRPr>
          </a:p>
        </p:txBody>
      </p:sp>
      <p:sp>
        <p:nvSpPr>
          <p:cNvPr id="10" name="TextBox 9"/>
          <p:cNvSpPr txBox="1"/>
          <p:nvPr/>
        </p:nvSpPr>
        <p:spPr>
          <a:xfrm>
            <a:off x="1771650" y="1851729"/>
            <a:ext cx="2486025" cy="307777"/>
          </a:xfrm>
          <a:prstGeom prst="rect">
            <a:avLst/>
          </a:prstGeom>
          <a:noFill/>
        </p:spPr>
        <p:txBody>
          <a:bodyPr wrap="square" rtlCol="0">
            <a:spAutoFit/>
          </a:bodyPr>
          <a:lstStyle/>
          <a:p>
            <a:r>
              <a:rPr lang="en-US" sz="1400" dirty="0" smtClean="0"/>
              <a:t>Larger error along coastlines</a:t>
            </a:r>
            <a:endParaRPr lang="en-US" sz="1400" dirty="0"/>
          </a:p>
        </p:txBody>
      </p:sp>
      <p:sp>
        <p:nvSpPr>
          <p:cNvPr id="11" name="TextBox 10"/>
          <p:cNvSpPr txBox="1"/>
          <p:nvPr/>
        </p:nvSpPr>
        <p:spPr>
          <a:xfrm>
            <a:off x="5534025" y="4385379"/>
            <a:ext cx="2238375" cy="523220"/>
          </a:xfrm>
          <a:prstGeom prst="rect">
            <a:avLst/>
          </a:prstGeom>
          <a:noFill/>
        </p:spPr>
        <p:txBody>
          <a:bodyPr wrap="square" rtlCol="0">
            <a:spAutoFit/>
          </a:bodyPr>
          <a:lstStyle/>
          <a:p>
            <a:r>
              <a:rPr lang="en-US" sz="1400" dirty="0" smtClean="0"/>
              <a:t>Larger errors around high contrast spots for G band </a:t>
            </a:r>
            <a:endParaRPr lang="en-US" sz="1400" dirty="0"/>
          </a:p>
        </p:txBody>
      </p:sp>
      <p:sp>
        <p:nvSpPr>
          <p:cNvPr id="12" name="Rectangle 11"/>
          <p:cNvSpPr/>
          <p:nvPr/>
        </p:nvSpPr>
        <p:spPr>
          <a:xfrm>
            <a:off x="947191" y="6255758"/>
            <a:ext cx="7643653" cy="584775"/>
          </a:xfrm>
          <a:prstGeom prst="rect">
            <a:avLst/>
          </a:prstGeom>
        </p:spPr>
        <p:txBody>
          <a:bodyPr wrap="square">
            <a:spAutoFit/>
          </a:bodyPr>
          <a:lstStyle/>
          <a:p>
            <a:r>
              <a:rPr lang="en-US" sz="1600" dirty="0" smtClean="0"/>
              <a:t>Standard deviation of differences between the measured and the reconstructed ATMS radiances. Golden Day 5/15/2012. Alex Foo and Degui Gu (NGAS)</a:t>
            </a: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05" y="177639"/>
            <a:ext cx="7443651" cy="803366"/>
          </a:xfrm>
        </p:spPr>
        <p:txBody>
          <a:bodyPr>
            <a:normAutofit/>
          </a:bodyPr>
          <a:lstStyle/>
          <a:p>
            <a:r>
              <a:rPr lang="en-US" dirty="0" smtClean="0"/>
              <a:t>NGAS ATMS Cal/Val Highlights (5/7)</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24</a:t>
            </a:fld>
            <a:endParaRPr lang="en-US" dirty="0"/>
          </a:p>
        </p:txBody>
      </p:sp>
      <p:sp>
        <p:nvSpPr>
          <p:cNvPr id="6" name="Content Placeholder 2"/>
          <p:cNvSpPr>
            <a:spLocks noGrp="1"/>
          </p:cNvSpPr>
          <p:nvPr>
            <p:ph idx="1"/>
          </p:nvPr>
        </p:nvSpPr>
        <p:spPr>
          <a:xfrm>
            <a:off x="223838" y="1097279"/>
            <a:ext cx="8539162" cy="5398411"/>
          </a:xfrm>
        </p:spPr>
        <p:txBody>
          <a:bodyPr>
            <a:noAutofit/>
          </a:bodyPr>
          <a:lstStyle/>
          <a:p>
            <a:pPr marL="227013" indent="-227013">
              <a:spcBef>
                <a:spcPts val="600"/>
              </a:spcBef>
            </a:pPr>
            <a:r>
              <a:rPr lang="en-US" sz="1800" dirty="0" smtClean="0"/>
              <a:t>Supported DR resolutions and anomaly investigation</a:t>
            </a:r>
          </a:p>
          <a:p>
            <a:pPr lvl="1">
              <a:lnSpc>
                <a:spcPct val="120000"/>
              </a:lnSpc>
              <a:spcBef>
                <a:spcPts val="0"/>
              </a:spcBef>
            </a:pPr>
            <a:r>
              <a:rPr lang="en-US" sz="1600" dirty="0" smtClean="0"/>
              <a:t>DR 4413: New ATMS-CrIS Synch test and Ref data generation on G-ADA</a:t>
            </a:r>
          </a:p>
          <a:p>
            <a:pPr lvl="1">
              <a:lnSpc>
                <a:spcPct val="120000"/>
              </a:lnSpc>
              <a:spcBef>
                <a:spcPts val="0"/>
              </a:spcBef>
            </a:pPr>
            <a:r>
              <a:rPr lang="en-US" sz="1600" dirty="0" smtClean="0"/>
              <a:t>DR 4522 related: Lunar intrusion verification</a:t>
            </a:r>
          </a:p>
          <a:p>
            <a:pPr lvl="1">
              <a:lnSpc>
                <a:spcPct val="120000"/>
              </a:lnSpc>
              <a:spcBef>
                <a:spcPts val="0"/>
              </a:spcBef>
            </a:pPr>
            <a:r>
              <a:rPr lang="en-US" sz="1600" dirty="0" smtClean="0"/>
              <a:t>GPS Anomaly</a:t>
            </a:r>
          </a:p>
          <a:p>
            <a:pPr lvl="1">
              <a:lnSpc>
                <a:spcPct val="120000"/>
              </a:lnSpc>
              <a:spcBef>
                <a:spcPts val="0"/>
              </a:spcBef>
            </a:pPr>
            <a:r>
              <a:rPr lang="en-US" sz="1600" dirty="0" smtClean="0"/>
              <a:t>DR 4510: Duplicates in ATMS REMAP</a:t>
            </a:r>
          </a:p>
          <a:p>
            <a:pPr lvl="1">
              <a:lnSpc>
                <a:spcPct val="120000"/>
              </a:lnSpc>
              <a:spcBef>
                <a:spcPts val="0"/>
              </a:spcBef>
            </a:pPr>
            <a:r>
              <a:rPr lang="en-US" sz="1600" dirty="0" smtClean="0"/>
              <a:t>DR 4732: REMAP SDR ATMS-CrIS Synch QF still triggered in MX5.3</a:t>
            </a:r>
          </a:p>
          <a:p>
            <a:pPr lvl="1">
              <a:lnSpc>
                <a:spcPct val="120000"/>
              </a:lnSpc>
              <a:spcBef>
                <a:spcPts val="0"/>
              </a:spcBef>
            </a:pPr>
            <a:r>
              <a:rPr lang="en-US" sz="1600" dirty="0" smtClean="0"/>
              <a:t>DR 4413: REMAP SDR ATMS-CrIS Synch QF is triggered in MX5.2</a:t>
            </a:r>
          </a:p>
          <a:p>
            <a:pPr lvl="1">
              <a:lnSpc>
                <a:spcPct val="120000"/>
              </a:lnSpc>
              <a:spcBef>
                <a:spcPts val="0"/>
              </a:spcBef>
            </a:pPr>
            <a:r>
              <a:rPr lang="en-US" sz="1600" dirty="0" smtClean="0"/>
              <a:t>DR 4642: Ops GEO does not match G-ADA for Focus Day 2012-02-25</a:t>
            </a:r>
          </a:p>
          <a:p>
            <a:pPr lvl="1">
              <a:lnSpc>
                <a:spcPct val="120000"/>
              </a:lnSpc>
              <a:spcBef>
                <a:spcPts val="0"/>
              </a:spcBef>
            </a:pPr>
            <a:r>
              <a:rPr lang="en-US" sz="1600" dirty="0" smtClean="0"/>
              <a:t>DR 4561: G-ADA results do not agree with Ops and QF from G-ADA run are triggered while RDR OK</a:t>
            </a:r>
          </a:p>
          <a:p>
            <a:pPr lvl="1">
              <a:lnSpc>
                <a:spcPct val="120000"/>
              </a:lnSpc>
              <a:spcBef>
                <a:spcPts val="0"/>
              </a:spcBef>
            </a:pPr>
            <a:r>
              <a:rPr lang="en-US" sz="1600" dirty="0" smtClean="0"/>
              <a:t>DR 4561 related: MIT-LL’s ADL results do not match Ops and G-ADA results (false HS Flags)</a:t>
            </a:r>
          </a:p>
          <a:p>
            <a:pPr lvl="1">
              <a:lnSpc>
                <a:spcPct val="120000"/>
              </a:lnSpc>
              <a:spcBef>
                <a:spcPts val="0"/>
              </a:spcBef>
            </a:pPr>
            <a:r>
              <a:rPr lang="en-US" sz="1600" dirty="0" smtClean="0"/>
              <a:t>DR 4479, 4463, 4462, 4460, 4446: QF triggering anomalies</a:t>
            </a:r>
          </a:p>
          <a:p>
            <a:pPr lvl="1">
              <a:lnSpc>
                <a:spcPct val="120000"/>
              </a:lnSpc>
              <a:spcBef>
                <a:spcPts val="0"/>
              </a:spcBef>
            </a:pPr>
            <a:r>
              <a:rPr lang="en-US" sz="1600" dirty="0" smtClean="0"/>
              <a:t>Analysis of ATMS &amp; CrIS timestamps to confirm CrIS/ATMS synchronization and recommendation for future update</a:t>
            </a:r>
          </a:p>
          <a:p>
            <a:pPr lvl="1">
              <a:lnSpc>
                <a:spcPct val="120000"/>
              </a:lnSpc>
              <a:spcBef>
                <a:spcPts val="0"/>
              </a:spcBef>
            </a:pPr>
            <a:r>
              <a:rPr lang="en-US" sz="1600" dirty="0" smtClean="0"/>
              <a:t>Investigation of ATMS remap SDR not matching ATMS SDRs</a:t>
            </a:r>
          </a:p>
          <a:p>
            <a:pPr lvl="1">
              <a:lnSpc>
                <a:spcPct val="120000"/>
              </a:lnSpc>
              <a:spcBef>
                <a:spcPts val="0"/>
              </a:spcBef>
            </a:pPr>
            <a:r>
              <a:rPr lang="en-US" sz="1600" dirty="0" smtClean="0"/>
              <a:t>Investigation of PRT temperature discontinuity</a:t>
            </a:r>
          </a:p>
          <a:p>
            <a:pPr lvl="1">
              <a:lnSpc>
                <a:spcPct val="120000"/>
              </a:lnSpc>
              <a:spcBef>
                <a:spcPts val="0"/>
              </a:spcBef>
            </a:pPr>
            <a:r>
              <a:rPr lang="en-US" sz="1600" dirty="0" smtClean="0"/>
              <a:t>Verification of MX6.3 anomaly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05" y="177639"/>
            <a:ext cx="7443651" cy="803366"/>
          </a:xfrm>
        </p:spPr>
        <p:txBody>
          <a:bodyPr>
            <a:normAutofit/>
          </a:bodyPr>
          <a:lstStyle/>
          <a:p>
            <a:r>
              <a:rPr lang="en-US" dirty="0" smtClean="0"/>
              <a:t>NGAS ATMS Cal/Val Highlights (6/7)</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25</a:t>
            </a:fld>
            <a:endParaRPr lang="en-US" dirty="0"/>
          </a:p>
        </p:txBody>
      </p:sp>
      <p:sp>
        <p:nvSpPr>
          <p:cNvPr id="6" name="Content Placeholder 2"/>
          <p:cNvSpPr>
            <a:spLocks noGrp="1"/>
          </p:cNvSpPr>
          <p:nvPr>
            <p:ph idx="1"/>
          </p:nvPr>
        </p:nvSpPr>
        <p:spPr>
          <a:xfrm>
            <a:off x="223838" y="1097279"/>
            <a:ext cx="8273181" cy="5398411"/>
          </a:xfrm>
        </p:spPr>
        <p:txBody>
          <a:bodyPr>
            <a:noAutofit/>
          </a:bodyPr>
          <a:lstStyle/>
          <a:p>
            <a:r>
              <a:rPr lang="en-US" sz="1800" dirty="0" smtClean="0"/>
              <a:t>Supported IDPS operational algorithm updates and verification</a:t>
            </a:r>
          </a:p>
          <a:p>
            <a:pPr lvl="1"/>
            <a:r>
              <a:rPr lang="en-US" sz="1600" dirty="0" smtClean="0"/>
              <a:t>Delivered ATMS remap SDR PCT to update the CrIS and ATMS sensor synchronization parameter values</a:t>
            </a:r>
          </a:p>
          <a:p>
            <a:pPr lvl="2"/>
            <a:r>
              <a:rPr lang="en-US" sz="1600" dirty="0" smtClean="0"/>
              <a:t>Including test and verification on G-ADA</a:t>
            </a:r>
          </a:p>
          <a:p>
            <a:pPr lvl="1"/>
            <a:r>
              <a:rPr lang="en-US" sz="1600" dirty="0" smtClean="0"/>
              <a:t>Performed test and verification of ATMS code update by MIT-LL on G-ADA</a:t>
            </a:r>
          </a:p>
          <a:p>
            <a:pPr lvl="1"/>
            <a:r>
              <a:rPr lang="en-US" sz="1600" dirty="0" smtClean="0"/>
              <a:t>Performed test and verification of ATMS SDR PCT update by MIT-LL on G-ADA</a:t>
            </a:r>
          </a:p>
          <a:p>
            <a:pPr lvl="1"/>
            <a:r>
              <a:rPr lang="en-US" sz="1600" dirty="0" smtClean="0"/>
              <a:t>Supported verification of MX6.3 IDPS implementation </a:t>
            </a:r>
          </a:p>
          <a:p>
            <a:r>
              <a:rPr lang="en-US" sz="1800" dirty="0" smtClean="0"/>
              <a:t>Reprocessed Golden Day datasets (Feb 24-26, May 15, Sep 20) to support ATMS and CrIMSS CalVal teams and verification of IDPS operational code/LUT updates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VTP_Perf_Com_NGT_ALL.jpg"/>
          <p:cNvPicPr>
            <a:picLocks noChangeAspect="1"/>
          </p:cNvPicPr>
          <p:nvPr/>
        </p:nvPicPr>
        <p:blipFill>
          <a:blip r:embed="rId2" cstate="print"/>
          <a:stretch>
            <a:fillRect/>
          </a:stretch>
        </p:blipFill>
        <p:spPr>
          <a:xfrm>
            <a:off x="652112" y="1298217"/>
            <a:ext cx="4126719" cy="4963884"/>
          </a:xfrm>
          <a:prstGeom prst="rect">
            <a:avLst/>
          </a:prstGeom>
        </p:spPr>
      </p:pic>
      <p:pic>
        <p:nvPicPr>
          <p:cNvPr id="9" name="Picture 8" descr="AVTP_Perf_Com_DAY_ALL.jpg"/>
          <p:cNvPicPr>
            <a:picLocks noChangeAspect="1"/>
          </p:cNvPicPr>
          <p:nvPr/>
        </p:nvPicPr>
        <p:blipFill>
          <a:blip r:embed="rId3" cstate="print"/>
          <a:stretch>
            <a:fillRect/>
          </a:stretch>
        </p:blipFill>
        <p:spPr>
          <a:xfrm>
            <a:off x="4543146" y="1318377"/>
            <a:ext cx="4126719" cy="4963884"/>
          </a:xfrm>
          <a:prstGeom prst="rect">
            <a:avLst/>
          </a:prstGeom>
        </p:spPr>
      </p:pic>
      <p:sp>
        <p:nvSpPr>
          <p:cNvPr id="2" name="Title 1"/>
          <p:cNvSpPr>
            <a:spLocks noGrp="1"/>
          </p:cNvSpPr>
          <p:nvPr>
            <p:ph type="title"/>
          </p:nvPr>
        </p:nvSpPr>
        <p:spPr/>
        <p:txBody>
          <a:bodyPr/>
          <a:lstStyle/>
          <a:p>
            <a:r>
              <a:rPr lang="en-US" dirty="0" smtClean="0"/>
              <a:t>NGAS ATMS Cal/Val Highlights (7/7) </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26</a:t>
            </a:fld>
            <a:endParaRPr lang="en-US"/>
          </a:p>
        </p:txBody>
      </p:sp>
      <p:sp>
        <p:nvSpPr>
          <p:cNvPr id="10" name="TextBox 9"/>
          <p:cNvSpPr txBox="1"/>
          <p:nvPr/>
        </p:nvSpPr>
        <p:spPr>
          <a:xfrm>
            <a:off x="1154289" y="1268986"/>
            <a:ext cx="3026229" cy="338554"/>
          </a:xfrm>
          <a:prstGeom prst="rect">
            <a:avLst/>
          </a:prstGeom>
          <a:noFill/>
        </p:spPr>
        <p:txBody>
          <a:bodyPr wrap="square" rtlCol="0">
            <a:spAutoFit/>
          </a:bodyPr>
          <a:lstStyle/>
          <a:p>
            <a:pPr algn="ctr"/>
            <a:r>
              <a:rPr lang="en-US" sz="1600" dirty="0" smtClean="0">
                <a:latin typeface="Arial" pitchFamily="34" charset="0"/>
                <a:cs typeface="Arial" pitchFamily="34" charset="0"/>
              </a:rPr>
              <a:t>Night Ocean Scenes</a:t>
            </a:r>
            <a:endParaRPr lang="en-US" sz="1600" dirty="0">
              <a:latin typeface="Arial" pitchFamily="34" charset="0"/>
              <a:cs typeface="Arial" pitchFamily="34" charset="0"/>
            </a:endParaRPr>
          </a:p>
        </p:txBody>
      </p:sp>
      <p:sp>
        <p:nvSpPr>
          <p:cNvPr id="11" name="TextBox 10"/>
          <p:cNvSpPr txBox="1"/>
          <p:nvPr/>
        </p:nvSpPr>
        <p:spPr>
          <a:xfrm>
            <a:off x="5201755" y="1302853"/>
            <a:ext cx="3026229" cy="338554"/>
          </a:xfrm>
          <a:prstGeom prst="rect">
            <a:avLst/>
          </a:prstGeom>
          <a:noFill/>
        </p:spPr>
        <p:txBody>
          <a:bodyPr wrap="square" rtlCol="0">
            <a:spAutoFit/>
          </a:bodyPr>
          <a:lstStyle/>
          <a:p>
            <a:pPr algn="ctr"/>
            <a:r>
              <a:rPr lang="en-US" sz="1600" dirty="0" smtClean="0">
                <a:latin typeface="Arial" pitchFamily="34" charset="0"/>
                <a:cs typeface="Arial" pitchFamily="34" charset="0"/>
              </a:rPr>
              <a:t>Daytime Ocean Scenes</a:t>
            </a:r>
            <a:endParaRPr lang="en-US" sz="1600" dirty="0">
              <a:latin typeface="Arial" pitchFamily="34" charset="0"/>
              <a:cs typeface="Arial" pitchFamily="34" charset="0"/>
            </a:endParaRPr>
          </a:p>
        </p:txBody>
      </p:sp>
      <p:sp>
        <p:nvSpPr>
          <p:cNvPr id="14" name="TextBox 13"/>
          <p:cNvSpPr txBox="1"/>
          <p:nvPr/>
        </p:nvSpPr>
        <p:spPr>
          <a:xfrm>
            <a:off x="869244" y="6175017"/>
            <a:ext cx="7789334" cy="584775"/>
          </a:xfrm>
          <a:prstGeom prst="rect">
            <a:avLst/>
          </a:prstGeom>
          <a:noFill/>
        </p:spPr>
        <p:txBody>
          <a:bodyPr wrap="square" rtlCol="0">
            <a:spAutoFit/>
          </a:bodyPr>
          <a:lstStyle/>
          <a:p>
            <a:r>
              <a:rPr lang="en-US" sz="1600" dirty="0" smtClean="0"/>
              <a:t>Excellent quality of CrIMSS EDR products retrieved from ATMS and CrIS data. Ocean only. Golden Day 5/15/2012. Xialin Ma, Alex Foo, and Degui Gu (NGAS)  </a:t>
            </a: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Future Work</a:t>
            </a:r>
            <a:endParaRPr lang="en-US" dirty="0"/>
          </a:p>
        </p:txBody>
      </p:sp>
      <p:sp>
        <p:nvSpPr>
          <p:cNvPr id="3" name="Content Placeholder 2"/>
          <p:cNvSpPr>
            <a:spLocks noGrp="1"/>
          </p:cNvSpPr>
          <p:nvPr>
            <p:ph idx="1"/>
          </p:nvPr>
        </p:nvSpPr>
        <p:spPr/>
        <p:txBody>
          <a:bodyPr>
            <a:normAutofit/>
          </a:bodyPr>
          <a:lstStyle/>
          <a:p>
            <a:r>
              <a:rPr lang="en-US" dirty="0" smtClean="0"/>
              <a:t>The operational ATMS SDR data products (including the remapped SDRs) have been verified to be stable and with excellent quality </a:t>
            </a:r>
          </a:p>
          <a:p>
            <a:r>
              <a:rPr lang="en-US" dirty="0" smtClean="0"/>
              <a:t>NGAS team will continue to support NPP ATMS Cal/Val activities</a:t>
            </a:r>
          </a:p>
          <a:p>
            <a:pPr lvl="1"/>
            <a:r>
              <a:rPr lang="en-US" sz="1800" dirty="0" smtClean="0"/>
              <a:t>O</a:t>
            </a:r>
            <a:r>
              <a:rPr lang="en-US" sz="1800" smtClean="0"/>
              <a:t>perational </a:t>
            </a:r>
            <a:r>
              <a:rPr lang="en-US" sz="1800" dirty="0" smtClean="0"/>
              <a:t>algorithm code /LUT update and verification</a:t>
            </a:r>
          </a:p>
          <a:p>
            <a:pPr lvl="1"/>
            <a:r>
              <a:rPr lang="en-US" sz="1800" dirty="0" smtClean="0"/>
              <a:t>SDR and remap SDR data product validation</a:t>
            </a:r>
          </a:p>
          <a:p>
            <a:pPr lvl="1"/>
            <a:r>
              <a:rPr lang="en-US" sz="1800" dirty="0" smtClean="0"/>
              <a:t>DR investigation and anomaly resolution</a:t>
            </a:r>
          </a:p>
          <a:p>
            <a:pPr>
              <a:buNone/>
            </a:pPr>
            <a:r>
              <a:rPr lang="en-US" dirty="0" smtClean="0"/>
              <a:t> </a:t>
            </a:r>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27</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Sensor </a:t>
            </a:r>
            <a:r>
              <a:rPr lang="en-US" smtClean="0"/>
              <a:t>Performance assessment</a:t>
            </a:r>
            <a:endParaRPr lang="en-US" dirty="0" smtClean="0"/>
          </a:p>
          <a:p>
            <a:r>
              <a:rPr lang="en-US" dirty="0" smtClean="0"/>
              <a:t>ATMS SDR scan dependent bias assessment</a:t>
            </a:r>
          </a:p>
          <a:p>
            <a:r>
              <a:rPr lang="en-US" dirty="0" smtClean="0"/>
              <a:t>ATMS striping noise investigation</a:t>
            </a:r>
          </a:p>
          <a:p>
            <a:r>
              <a:rPr lang="en-US" dirty="0" smtClean="0"/>
              <a:t>ATMS remap SDR validation</a:t>
            </a:r>
          </a:p>
          <a:p>
            <a:r>
              <a:rPr lang="en-US" dirty="0" smtClean="0"/>
              <a:t>DR and anomaly resolution</a:t>
            </a:r>
          </a:p>
          <a:p>
            <a:r>
              <a:rPr lang="en-US" dirty="0" smtClean="0"/>
              <a:t>ATMS operational algorithm updates and verification</a:t>
            </a:r>
          </a:p>
          <a:p>
            <a:r>
              <a:rPr lang="en-US" dirty="0" smtClean="0"/>
              <a:t>ATMS SDR derived product (temperature/moisture profile EDRs)  </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NGAS ATMS Cal/Val Highlights (1/7)</a:t>
            </a:r>
            <a:endParaRPr lang="en-US" dirty="0"/>
          </a:p>
        </p:txBody>
      </p:sp>
      <p:sp>
        <p:nvSpPr>
          <p:cNvPr id="3" name="Content Placeholder 2"/>
          <p:cNvSpPr>
            <a:spLocks noGrp="1"/>
          </p:cNvSpPr>
          <p:nvPr>
            <p:ph idx="1"/>
          </p:nvPr>
        </p:nvSpPr>
        <p:spPr/>
        <p:txBody>
          <a:bodyPr/>
          <a:lstStyle/>
          <a:p>
            <a:pPr marL="227013" indent="-227013"/>
            <a:r>
              <a:rPr lang="en-US" dirty="0" smtClean="0"/>
              <a:t>Supported ATMS sensor performance verification, with focus on the assessment of sensor calibration data uniformity, stability and consistency </a:t>
            </a:r>
          </a:p>
          <a:p>
            <a:pPr marL="627063" lvl="1" indent="-227013"/>
            <a:r>
              <a:rPr lang="en-US" sz="1600" dirty="0" err="1" smtClean="0"/>
              <a:t>Warmload</a:t>
            </a:r>
            <a:r>
              <a:rPr lang="en-US" sz="1600" dirty="0" smtClean="0"/>
              <a:t> temperatures were stable, showing small and repeatable orbital patterns of temperature variability ~0.2K for KAV bands and ~0.4K for WG bands, respectively. Also noticed some diurnal variability with a daily temperature variation of ~0.5K for KAV bands and ~0.7K for the WG bands, respectively </a:t>
            </a:r>
          </a:p>
          <a:p>
            <a:pPr marL="627063" lvl="1" indent="-227013"/>
            <a:r>
              <a:rPr lang="en-US" sz="1600" dirty="0" err="1" smtClean="0"/>
              <a:t>Warmload</a:t>
            </a:r>
            <a:r>
              <a:rPr lang="en-US" sz="1600" dirty="0" smtClean="0"/>
              <a:t> temperatures were uniform, with typical temperature contrasts around 40-50mK and maximum contrasts around 100mK among different PRTs within each band</a:t>
            </a:r>
          </a:p>
          <a:p>
            <a:pPr marL="627063" lvl="1" indent="-227013"/>
            <a:r>
              <a:rPr lang="en-US" sz="1600" dirty="0" smtClean="0"/>
              <a:t>Examination of calibration data (WC, DC, PRT temperatures and Gains) revealed some degree of inconsistency between calibration data, likely affecting SDR calibration accuracy. Some channels are more affected (e.g., channel 16 and channel 1) than others</a:t>
            </a:r>
          </a:p>
          <a:p>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Load Temperature Contrast Patterns</a:t>
            </a:r>
            <a:endParaRPr lang="en-US" dirty="0"/>
          </a:p>
        </p:txBody>
      </p:sp>
      <p:pic>
        <p:nvPicPr>
          <p:cNvPr id="6" name="Content Placeholder 5" descr="PRT_uniformity_Latitude.jpg"/>
          <p:cNvPicPr>
            <a:picLocks noGrp="1" noChangeAspect="1"/>
          </p:cNvPicPr>
          <p:nvPr>
            <p:ph idx="1"/>
          </p:nvPr>
        </p:nvPicPr>
        <p:blipFill>
          <a:blip r:embed="rId2" cstate="print"/>
          <a:stretch>
            <a:fillRect/>
          </a:stretch>
        </p:blipFill>
        <p:spPr>
          <a:xfrm>
            <a:off x="934508" y="1078794"/>
            <a:ext cx="7274983" cy="5456237"/>
          </a:xfrm>
        </p:spPr>
      </p:pic>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5</a:t>
            </a:fld>
            <a:endParaRPr lang="en-US" dirty="0"/>
          </a:p>
        </p:txBody>
      </p:sp>
      <p:sp>
        <p:nvSpPr>
          <p:cNvPr id="5" name="TextBox 4"/>
          <p:cNvSpPr txBox="1"/>
          <p:nvPr/>
        </p:nvSpPr>
        <p:spPr>
          <a:xfrm>
            <a:off x="752476" y="6225600"/>
            <a:ext cx="8090310" cy="553998"/>
          </a:xfrm>
          <a:prstGeom prst="rect">
            <a:avLst/>
          </a:prstGeom>
          <a:noFill/>
        </p:spPr>
        <p:txBody>
          <a:bodyPr wrap="square" rtlCol="0">
            <a:spAutoFit/>
          </a:bodyPr>
          <a:lstStyle/>
          <a:p>
            <a:r>
              <a:rPr lang="en-US" sz="1500" dirty="0" err="1" smtClean="0"/>
              <a:t>Warmload</a:t>
            </a:r>
            <a:r>
              <a:rPr lang="en-US" sz="1500" dirty="0" smtClean="0"/>
              <a:t> temperature contrast spiked around the north pole for the WG bands. Similar spikes occurred at ~45 degree south for the KAV bands. Alex Foo and Degui Gu (NGAS)</a:t>
            </a:r>
            <a:endParaRPr lang="en-US" sz="1500" dirty="0"/>
          </a:p>
        </p:txBody>
      </p:sp>
      <p:sp>
        <p:nvSpPr>
          <p:cNvPr id="7" name="Rectangle 6"/>
          <p:cNvSpPr/>
          <p:nvPr/>
        </p:nvSpPr>
        <p:spPr>
          <a:xfrm>
            <a:off x="2248349" y="1506076"/>
            <a:ext cx="118334" cy="433533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5353" y="1507864"/>
            <a:ext cx="118334" cy="433533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21299" y="1507864"/>
            <a:ext cx="118334" cy="433533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6412" y="1507866"/>
            <a:ext cx="118334" cy="433533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CC_WC_GAIN_PRT_CH16.jpg"/>
          <p:cNvPicPr>
            <a:picLocks noGrp="1" noChangeAspect="1"/>
          </p:cNvPicPr>
          <p:nvPr>
            <p:ph idx="1"/>
          </p:nvPr>
        </p:nvPicPr>
        <p:blipFill>
          <a:blip r:embed="rId2" cstate="print"/>
          <a:stretch>
            <a:fillRect/>
          </a:stretch>
        </p:blipFill>
        <p:spPr>
          <a:xfrm>
            <a:off x="182034" y="1112838"/>
            <a:ext cx="7218891" cy="4572000"/>
          </a:xfrm>
        </p:spPr>
      </p:pic>
      <p:sp>
        <p:nvSpPr>
          <p:cNvPr id="2" name="Title 1"/>
          <p:cNvSpPr>
            <a:spLocks noGrp="1"/>
          </p:cNvSpPr>
          <p:nvPr>
            <p:ph type="title"/>
          </p:nvPr>
        </p:nvSpPr>
        <p:spPr/>
        <p:txBody>
          <a:bodyPr>
            <a:normAutofit fontScale="90000"/>
          </a:bodyPr>
          <a:lstStyle/>
          <a:p>
            <a:r>
              <a:rPr lang="en-US" dirty="0" smtClean="0"/>
              <a:t>ATMS Calibration Data Consistency Assessment</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6</a:t>
            </a:fld>
            <a:endParaRPr lang="en-US" dirty="0"/>
          </a:p>
        </p:txBody>
      </p:sp>
      <p:sp>
        <p:nvSpPr>
          <p:cNvPr id="6" name="TextBox 5"/>
          <p:cNvSpPr txBox="1"/>
          <p:nvPr/>
        </p:nvSpPr>
        <p:spPr>
          <a:xfrm>
            <a:off x="487249" y="5588954"/>
            <a:ext cx="8261637" cy="830997"/>
          </a:xfrm>
          <a:prstGeom prst="rect">
            <a:avLst/>
          </a:prstGeom>
          <a:noFill/>
        </p:spPr>
        <p:txBody>
          <a:bodyPr wrap="square" rtlCol="0">
            <a:spAutoFit/>
          </a:bodyPr>
          <a:lstStyle/>
          <a:p>
            <a:r>
              <a:rPr lang="en-US" sz="1600" dirty="0" smtClean="0"/>
              <a:t>ATMS calibration data consistency check. Channel 16. Nov 18, 2011. Data downloaded from GTP. Cold counts have more variability than warm counts, and gains also show significant variability, </a:t>
            </a:r>
            <a:r>
              <a:rPr lang="en-US" sz="1600" dirty="0" smtClean="0"/>
              <a:t>most </a:t>
            </a:r>
            <a:r>
              <a:rPr lang="en-US" sz="1600" dirty="0" smtClean="0"/>
              <a:t>likely due to </a:t>
            </a:r>
            <a:r>
              <a:rPr lang="en-US" sz="1600" dirty="0" err="1" smtClean="0"/>
              <a:t>sidelobe</a:t>
            </a:r>
            <a:r>
              <a:rPr lang="en-US" sz="1600" dirty="0" smtClean="0"/>
              <a:t> effects (Alex Foo and Degui GU, NGAS)</a:t>
            </a:r>
            <a:endParaRPr lang="en-US" sz="1600" dirty="0"/>
          </a:p>
        </p:txBody>
      </p:sp>
      <p:sp>
        <p:nvSpPr>
          <p:cNvPr id="9" name="TextBox 8"/>
          <p:cNvSpPr txBox="1"/>
          <p:nvPr/>
        </p:nvSpPr>
        <p:spPr>
          <a:xfrm>
            <a:off x="1466850" y="1085850"/>
            <a:ext cx="4933950" cy="371475"/>
          </a:xfrm>
          <a:prstGeom prst="rect">
            <a:avLst/>
          </a:prstGeom>
          <a:noFill/>
        </p:spPr>
        <p:txBody>
          <a:bodyPr wrap="square" rtlCol="0">
            <a:spAutoFit/>
          </a:bodyPr>
          <a:lstStyle/>
          <a:p>
            <a:pPr algn="ctr"/>
            <a:r>
              <a:rPr lang="en-US" dirty="0" smtClean="0"/>
              <a:t>CHANNEL 16</a:t>
            </a:r>
            <a:endParaRPr lang="en-US" dirty="0"/>
          </a:p>
        </p:txBody>
      </p:sp>
      <p:sp>
        <p:nvSpPr>
          <p:cNvPr id="10" name="Rectangle 9"/>
          <p:cNvSpPr/>
          <p:nvPr/>
        </p:nvSpPr>
        <p:spPr>
          <a:xfrm>
            <a:off x="7077076" y="1590675"/>
            <a:ext cx="1866900" cy="733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GAIN Variability (%). Shifted 2%</a:t>
            </a:r>
            <a:endParaRPr lang="en-US" sz="1600" dirty="0">
              <a:solidFill>
                <a:schemeClr val="tx1"/>
              </a:solidFill>
            </a:endParaRPr>
          </a:p>
        </p:txBody>
      </p:sp>
      <p:sp>
        <p:nvSpPr>
          <p:cNvPr id="11" name="Rectangle 10"/>
          <p:cNvSpPr/>
          <p:nvPr/>
        </p:nvSpPr>
        <p:spPr>
          <a:xfrm>
            <a:off x="7077076" y="2476500"/>
            <a:ext cx="1866900" cy="10953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Warm (R) and Cold (G) Counts Variability (%). Shifted 1-1.2%</a:t>
            </a:r>
            <a:endParaRPr lang="en-US" sz="1600" dirty="0">
              <a:solidFill>
                <a:schemeClr val="tx1"/>
              </a:solidFill>
            </a:endParaRPr>
          </a:p>
        </p:txBody>
      </p:sp>
      <p:sp>
        <p:nvSpPr>
          <p:cNvPr id="13" name="Rectangle 12"/>
          <p:cNvSpPr/>
          <p:nvPr/>
        </p:nvSpPr>
        <p:spPr>
          <a:xfrm>
            <a:off x="7077076" y="3724275"/>
            <a:ext cx="1866900" cy="7334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PRT Temperature Variability (%)</a:t>
            </a:r>
            <a:endParaRPr lang="en-US" sz="16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W_BIAS_Chan_1.jpg"/>
          <p:cNvPicPr>
            <a:picLocks noChangeAspect="1"/>
          </p:cNvPicPr>
          <p:nvPr/>
        </p:nvPicPr>
        <p:blipFill>
          <a:blip r:embed="rId2" cstate="print"/>
          <a:stretch>
            <a:fillRect/>
          </a:stretch>
        </p:blipFill>
        <p:spPr>
          <a:xfrm>
            <a:off x="0" y="2227450"/>
            <a:ext cx="4876800" cy="3657600"/>
          </a:xfrm>
          <a:prstGeom prst="rect">
            <a:avLst/>
          </a:prstGeom>
        </p:spPr>
      </p:pic>
      <p:pic>
        <p:nvPicPr>
          <p:cNvPr id="14" name="Picture 13" descr="MW_BIAS_Chan_6.jpg"/>
          <p:cNvPicPr>
            <a:picLocks noChangeAspect="1"/>
          </p:cNvPicPr>
          <p:nvPr/>
        </p:nvPicPr>
        <p:blipFill>
          <a:blip r:embed="rId3" cstate="print"/>
          <a:stretch>
            <a:fillRect/>
          </a:stretch>
        </p:blipFill>
        <p:spPr>
          <a:xfrm>
            <a:off x="4248150" y="2228850"/>
            <a:ext cx="4876800" cy="3657600"/>
          </a:xfrm>
          <a:prstGeom prst="rect">
            <a:avLst/>
          </a:prstGeom>
        </p:spPr>
      </p:pic>
      <p:sp>
        <p:nvSpPr>
          <p:cNvPr id="2" name="Title 1"/>
          <p:cNvSpPr>
            <a:spLocks noGrp="1"/>
          </p:cNvSpPr>
          <p:nvPr>
            <p:ph type="title"/>
          </p:nvPr>
        </p:nvSpPr>
        <p:spPr>
          <a:xfrm>
            <a:off x="372305" y="177639"/>
            <a:ext cx="7443651" cy="803366"/>
          </a:xfrm>
        </p:spPr>
        <p:txBody>
          <a:bodyPr>
            <a:normAutofit/>
          </a:bodyPr>
          <a:lstStyle/>
          <a:p>
            <a:r>
              <a:rPr lang="en-US" dirty="0" smtClean="0"/>
              <a:t>NGAS ATMS Cal/Val Highlights (2/7)</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7</a:t>
            </a:fld>
            <a:endParaRPr lang="en-US" dirty="0"/>
          </a:p>
        </p:txBody>
      </p:sp>
      <p:sp>
        <p:nvSpPr>
          <p:cNvPr id="6" name="Content Placeholder 2"/>
          <p:cNvSpPr>
            <a:spLocks noGrp="1"/>
          </p:cNvSpPr>
          <p:nvPr>
            <p:ph idx="1"/>
          </p:nvPr>
        </p:nvSpPr>
        <p:spPr>
          <a:xfrm>
            <a:off x="223838" y="1097279"/>
            <a:ext cx="8273181" cy="5398411"/>
          </a:xfrm>
        </p:spPr>
        <p:txBody>
          <a:bodyPr>
            <a:normAutofit/>
          </a:bodyPr>
          <a:lstStyle/>
          <a:p>
            <a:pPr marL="227013" indent="-227013"/>
            <a:r>
              <a:rPr lang="en-US" sz="1800" dirty="0" smtClean="0"/>
              <a:t>Evaluated ATMS SDR data product quality and compared to the forward model simulations to evaluate scan-dependent biases</a:t>
            </a:r>
          </a:p>
          <a:p>
            <a:pPr marL="227013" indent="-227013"/>
            <a:endParaRPr lang="en-US" sz="1500" dirty="0" smtClean="0"/>
          </a:p>
        </p:txBody>
      </p:sp>
      <p:sp>
        <p:nvSpPr>
          <p:cNvPr id="10" name="Rectangle 9"/>
          <p:cNvSpPr/>
          <p:nvPr/>
        </p:nvSpPr>
        <p:spPr>
          <a:xfrm>
            <a:off x="616857" y="1980977"/>
            <a:ext cx="3331028" cy="307777"/>
          </a:xfrm>
          <a:prstGeom prst="rect">
            <a:avLst/>
          </a:prstGeom>
        </p:spPr>
        <p:txBody>
          <a:bodyPr wrap="square">
            <a:spAutoFit/>
          </a:bodyPr>
          <a:lstStyle/>
          <a:p>
            <a:pPr algn="ctr"/>
            <a:r>
              <a:rPr lang="en-US" sz="1400" dirty="0" smtClean="0"/>
              <a:t>ATMS SDR bias estimates (Channel 1)</a:t>
            </a:r>
            <a:endParaRPr lang="en-US" sz="1400" dirty="0"/>
          </a:p>
        </p:txBody>
      </p:sp>
      <p:sp>
        <p:nvSpPr>
          <p:cNvPr id="11" name="Rectangle 10"/>
          <p:cNvSpPr/>
          <p:nvPr/>
        </p:nvSpPr>
        <p:spPr>
          <a:xfrm>
            <a:off x="4804230" y="2010005"/>
            <a:ext cx="3331028" cy="307777"/>
          </a:xfrm>
          <a:prstGeom prst="rect">
            <a:avLst/>
          </a:prstGeom>
        </p:spPr>
        <p:txBody>
          <a:bodyPr wrap="square">
            <a:spAutoFit/>
          </a:bodyPr>
          <a:lstStyle/>
          <a:p>
            <a:pPr algn="ctr"/>
            <a:r>
              <a:rPr lang="en-US" sz="1400" dirty="0" smtClean="0"/>
              <a:t>ATMS SDR bias estimates (Channel 6)</a:t>
            </a:r>
            <a:endParaRPr lang="en-US" sz="1400" dirty="0"/>
          </a:p>
        </p:txBody>
      </p:sp>
      <p:sp>
        <p:nvSpPr>
          <p:cNvPr id="12" name="TextBox 11"/>
          <p:cNvSpPr txBox="1"/>
          <p:nvPr/>
        </p:nvSpPr>
        <p:spPr>
          <a:xfrm>
            <a:off x="3358254" y="5750223"/>
            <a:ext cx="1818042" cy="338554"/>
          </a:xfrm>
          <a:prstGeom prst="rect">
            <a:avLst/>
          </a:prstGeom>
          <a:solidFill>
            <a:srgbClr val="FFC000"/>
          </a:solidFill>
        </p:spPr>
        <p:txBody>
          <a:bodyPr wrap="square" rtlCol="0">
            <a:spAutoFit/>
          </a:bodyPr>
          <a:lstStyle/>
          <a:p>
            <a:r>
              <a:rPr lang="en-US" sz="1600" dirty="0" smtClean="0"/>
              <a:t>NGAS Estimates</a:t>
            </a:r>
            <a:endParaRPr lang="en-US" sz="1600" dirty="0"/>
          </a:p>
        </p:txBody>
      </p:sp>
      <p:cxnSp>
        <p:nvCxnSpPr>
          <p:cNvPr id="13" name="Straight Arrow Connector 12"/>
          <p:cNvCxnSpPr>
            <a:stCxn id="12" idx="0"/>
          </p:cNvCxnSpPr>
          <p:nvPr/>
        </p:nvCxnSpPr>
        <p:spPr>
          <a:xfrm flipH="1" flipV="1">
            <a:off x="1943100" y="3752850"/>
            <a:ext cx="2324175" cy="1997373"/>
          </a:xfrm>
          <a:prstGeom prst="straightConnector1">
            <a:avLst/>
          </a:prstGeom>
          <a:ln w="22225">
            <a:solidFill>
              <a:srgbClr val="5DAA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p:cNvCxnSpPr>
          <p:nvPr/>
        </p:nvCxnSpPr>
        <p:spPr>
          <a:xfrm flipV="1">
            <a:off x="4267275" y="3905250"/>
            <a:ext cx="1971600" cy="1844973"/>
          </a:xfrm>
          <a:prstGeom prst="straightConnector1">
            <a:avLst/>
          </a:prstGeom>
          <a:ln w="22225">
            <a:solidFill>
              <a:srgbClr val="5DAA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304696" y="5787509"/>
            <a:ext cx="3572196" cy="307777"/>
          </a:xfrm>
          <a:prstGeom prst="rect">
            <a:avLst/>
          </a:prstGeom>
        </p:spPr>
        <p:txBody>
          <a:bodyPr wrap="none">
            <a:spAutoFit/>
          </a:bodyPr>
          <a:lstStyle/>
          <a:p>
            <a:r>
              <a:rPr lang="en-US" sz="1400" dirty="0" smtClean="0"/>
              <a:t>Xia-Lin Ma, Alex Foo and Degui Gu (NGAS)</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l="26432" t="10133" r="37611" b="52292"/>
          <a:stretch>
            <a:fillRect/>
          </a:stretch>
        </p:blipFill>
        <p:spPr bwMode="auto">
          <a:xfrm>
            <a:off x="1104900" y="2810931"/>
            <a:ext cx="7134225" cy="3623736"/>
          </a:xfrm>
          <a:prstGeom prst="rect">
            <a:avLst/>
          </a:prstGeom>
          <a:noFill/>
          <a:ln w="9525">
            <a:noFill/>
            <a:miter lim="800000"/>
            <a:headEnd/>
            <a:tailEnd/>
          </a:ln>
        </p:spPr>
      </p:pic>
      <p:sp>
        <p:nvSpPr>
          <p:cNvPr id="2" name="Title 1"/>
          <p:cNvSpPr>
            <a:spLocks noGrp="1"/>
          </p:cNvSpPr>
          <p:nvPr>
            <p:ph type="title"/>
          </p:nvPr>
        </p:nvSpPr>
        <p:spPr>
          <a:xfrm>
            <a:off x="372305" y="177639"/>
            <a:ext cx="7443651" cy="803366"/>
          </a:xfrm>
        </p:spPr>
        <p:txBody>
          <a:bodyPr>
            <a:normAutofit/>
          </a:bodyPr>
          <a:lstStyle/>
          <a:p>
            <a:r>
              <a:rPr lang="en-US" dirty="0" smtClean="0"/>
              <a:t>NGAS ATMS Cal/Val Highlights (3/7)</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8</a:t>
            </a:fld>
            <a:endParaRPr lang="en-US" dirty="0"/>
          </a:p>
        </p:txBody>
      </p:sp>
      <p:sp>
        <p:nvSpPr>
          <p:cNvPr id="6" name="Content Placeholder 2"/>
          <p:cNvSpPr>
            <a:spLocks noGrp="1"/>
          </p:cNvSpPr>
          <p:nvPr>
            <p:ph idx="1"/>
          </p:nvPr>
        </p:nvSpPr>
        <p:spPr>
          <a:xfrm>
            <a:off x="223838" y="1097279"/>
            <a:ext cx="8273181" cy="5398411"/>
          </a:xfrm>
        </p:spPr>
        <p:txBody>
          <a:bodyPr>
            <a:normAutofit/>
          </a:bodyPr>
          <a:lstStyle/>
          <a:p>
            <a:pPr marL="227013" indent="-227013"/>
            <a:r>
              <a:rPr lang="en-US" sz="1800" dirty="0" smtClean="0"/>
              <a:t>Discovered ATMS SDR striping noise issue and investigated the root cause</a:t>
            </a:r>
          </a:p>
          <a:p>
            <a:pPr marL="685800" lvl="1" indent="-223838"/>
            <a:r>
              <a:rPr lang="en-US" sz="1500" dirty="0" smtClean="0"/>
              <a:t>Concluded that the striping is caused by ATMS SDR calibration noise, specifically the noise in the warm counts. The level of the striping noise is insignificant and well within ATMS SDR noise spec level</a:t>
            </a:r>
          </a:p>
          <a:p>
            <a:pPr marL="685800" lvl="1" indent="-223838"/>
            <a:r>
              <a:rPr lang="en-US" sz="1500" dirty="0" smtClean="0"/>
              <a:t>SDR algorithm has since been updated to reduce the striping noise </a:t>
            </a:r>
          </a:p>
        </p:txBody>
      </p:sp>
      <p:sp>
        <p:nvSpPr>
          <p:cNvPr id="5" name="TextBox 4"/>
          <p:cNvSpPr txBox="1"/>
          <p:nvPr/>
        </p:nvSpPr>
        <p:spPr>
          <a:xfrm>
            <a:off x="826861" y="2542266"/>
            <a:ext cx="7762875" cy="307777"/>
          </a:xfrm>
          <a:prstGeom prst="rect">
            <a:avLst/>
          </a:prstGeom>
          <a:noFill/>
        </p:spPr>
        <p:txBody>
          <a:bodyPr wrap="square" rtlCol="0">
            <a:spAutoFit/>
          </a:bodyPr>
          <a:lstStyle/>
          <a:p>
            <a:pPr algn="ctr"/>
            <a:r>
              <a:rPr lang="en-US" sz="1400" dirty="0" smtClean="0"/>
              <a:t>ATMS Remap SDR Brightness Temperature Difference: Simulated – Observed</a:t>
            </a:r>
          </a:p>
        </p:txBody>
      </p:sp>
      <p:sp>
        <p:nvSpPr>
          <p:cNvPr id="8" name="Rectangle 7"/>
          <p:cNvSpPr/>
          <p:nvPr/>
        </p:nvSpPr>
        <p:spPr>
          <a:xfrm>
            <a:off x="614511" y="6446335"/>
            <a:ext cx="8090100" cy="307777"/>
          </a:xfrm>
          <a:prstGeom prst="rect">
            <a:avLst/>
          </a:prstGeom>
        </p:spPr>
        <p:txBody>
          <a:bodyPr wrap="none">
            <a:spAutoFit/>
          </a:bodyPr>
          <a:lstStyle/>
          <a:p>
            <a:r>
              <a:rPr lang="en-US" sz="1400" dirty="0" smtClean="0"/>
              <a:t>ATMS remap SDR striping noise. Channel 15. Golden Day 5/15/2012. Alex Foo and Degui Gu (NGAS)</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l="26455" t="9745" r="38091" b="51418"/>
          <a:stretch>
            <a:fillRect/>
          </a:stretch>
        </p:blipFill>
        <p:spPr bwMode="auto">
          <a:xfrm>
            <a:off x="598361" y="1343376"/>
            <a:ext cx="8127891" cy="4934870"/>
          </a:xfrm>
          <a:prstGeom prst="rect">
            <a:avLst/>
          </a:prstGeom>
          <a:noFill/>
          <a:ln w="9525">
            <a:noFill/>
            <a:miter lim="800000"/>
            <a:headEnd/>
            <a:tailEnd/>
          </a:ln>
        </p:spPr>
      </p:pic>
      <p:sp>
        <p:nvSpPr>
          <p:cNvPr id="2" name="Title 1"/>
          <p:cNvSpPr>
            <a:spLocks noGrp="1"/>
          </p:cNvSpPr>
          <p:nvPr>
            <p:ph type="title"/>
          </p:nvPr>
        </p:nvSpPr>
        <p:spPr>
          <a:xfrm>
            <a:off x="372305" y="177639"/>
            <a:ext cx="7443651" cy="803366"/>
          </a:xfrm>
        </p:spPr>
        <p:txBody>
          <a:bodyPr>
            <a:normAutofit/>
          </a:bodyPr>
          <a:lstStyle/>
          <a:p>
            <a:r>
              <a:rPr lang="en-US" dirty="0" smtClean="0"/>
              <a:t>More Striping if Calibration Data not Averaged  </a:t>
            </a:r>
            <a:endParaRPr lang="en-US"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9</a:t>
            </a:fld>
            <a:endParaRPr lang="en-US" dirty="0"/>
          </a:p>
        </p:txBody>
      </p:sp>
      <p:sp>
        <p:nvSpPr>
          <p:cNvPr id="5" name="TextBox 4"/>
          <p:cNvSpPr txBox="1"/>
          <p:nvPr/>
        </p:nvSpPr>
        <p:spPr>
          <a:xfrm>
            <a:off x="826861" y="1052118"/>
            <a:ext cx="7762875" cy="307777"/>
          </a:xfrm>
          <a:prstGeom prst="rect">
            <a:avLst/>
          </a:prstGeom>
          <a:noFill/>
        </p:spPr>
        <p:txBody>
          <a:bodyPr wrap="square" rtlCol="0">
            <a:spAutoFit/>
          </a:bodyPr>
          <a:lstStyle/>
          <a:p>
            <a:pPr algn="ctr"/>
            <a:r>
              <a:rPr lang="en-US" sz="1400" dirty="0" smtClean="0"/>
              <a:t>ATMS Brightness Temperature Difference: Simulated – Observed (without averaging)</a:t>
            </a:r>
          </a:p>
        </p:txBody>
      </p:sp>
      <p:sp>
        <p:nvSpPr>
          <p:cNvPr id="8" name="Rectangle 7"/>
          <p:cNvSpPr/>
          <p:nvPr/>
        </p:nvSpPr>
        <p:spPr>
          <a:xfrm>
            <a:off x="682250" y="6243134"/>
            <a:ext cx="7919883" cy="523220"/>
          </a:xfrm>
          <a:prstGeom prst="rect">
            <a:avLst/>
          </a:prstGeom>
        </p:spPr>
        <p:txBody>
          <a:bodyPr wrap="square">
            <a:spAutoFit/>
          </a:bodyPr>
          <a:lstStyle/>
          <a:p>
            <a:r>
              <a:rPr lang="en-US" sz="1400" dirty="0" smtClean="0"/>
              <a:t>ATMS Remap SDR striping noise. Channel 15. Golden Day 5/15/2012. Calibration data is not averaged. Data generated on G-ADA using MX5.3. Alex Foo and Degui Gu (NGAS)</a:t>
            </a:r>
            <a:endParaRPr lang="en-US" sz="1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NPOESS Template 2009">
  <a:themeElements>
    <a:clrScheme name="NPOESS Template 2009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NPOESS Template 2009">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POESS Template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OESS Template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OESS Template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OESS Template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OESS Template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OESS Template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OESS Template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OESS Template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OESS Template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OESS Template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OESS Template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OESS Template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POESS Template 2009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NPOESS Template 2009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 A&amp;DP CapabilitiesOverview 8-30-10</Template>
  <TotalTime>13085</TotalTime>
  <Words>1922</Words>
  <Application>Microsoft Office PowerPoint</Application>
  <PresentationFormat>On-screen Show (4:3)</PresentationFormat>
  <Paragraphs>220</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NPOESS Template 2009</vt:lpstr>
      <vt:lpstr>Equation</vt:lpstr>
      <vt:lpstr>NGAS ATMS SDR CalVal Activity and Highlights</vt:lpstr>
      <vt:lpstr>NGAS Responsibilities for NPP ATMS Cal/Val</vt:lpstr>
      <vt:lpstr>Overview</vt:lpstr>
      <vt:lpstr>NGAS ATMS Cal/Val Highlights (1/7)</vt:lpstr>
      <vt:lpstr>Warm Load Temperature Contrast Patterns</vt:lpstr>
      <vt:lpstr>ATMS Calibration Data Consistency Assessment</vt:lpstr>
      <vt:lpstr>NGAS ATMS Cal/Val Highlights (2/7)</vt:lpstr>
      <vt:lpstr>NGAS ATMS Cal/Val Highlights (3/7)</vt:lpstr>
      <vt:lpstr>More Striping if Calibration Data not Averaged  </vt:lpstr>
      <vt:lpstr>TB Difference With and Without Averaging </vt:lpstr>
      <vt:lpstr>Correlation Analysis of ATMS Striping Noise</vt:lpstr>
      <vt:lpstr>Theoretical Analysis of ATMS Calibration Noise</vt:lpstr>
      <vt:lpstr>ATMS Striping Noise Caused by Warm Counts Noise: Example Ch15</vt:lpstr>
      <vt:lpstr>NGAS ATMS Cal/Val Highlights (4/7)</vt:lpstr>
      <vt:lpstr>Assessment of Residual Calibration Noise Level</vt:lpstr>
      <vt:lpstr>ATMS Remap SDR Products Matched with NGAS Offline Results</vt:lpstr>
      <vt:lpstr>ATMS Remap SDR Product Compared Consistent with NGAS Offline Results</vt:lpstr>
      <vt:lpstr>No Significant Biases Between Remapped SDRs and Collocated ATMS SDRs</vt:lpstr>
      <vt:lpstr>Validation of B-G Approach: Reconstruction of ATMS Footprints from Adjacent FOVs </vt:lpstr>
      <vt:lpstr>ATMS Footprints Accurately Constructed from Adjacent Footprints: Example Channel 16 </vt:lpstr>
      <vt:lpstr>Another Example to Show B-G Approach as a Validated Footprint Matching Method: Channel 10</vt:lpstr>
      <vt:lpstr>No Significant Biases Between the Measured and the Reconstructed ATMS Brightness Temperatures</vt:lpstr>
      <vt:lpstr>No Significant Errors Introduced in the Reconstructed TB Images for V &amp; W Bands</vt:lpstr>
      <vt:lpstr>NGAS ATMS Cal/Val Highlights (5/7)</vt:lpstr>
      <vt:lpstr>NGAS ATMS Cal/Val Highlights (6/7)</vt:lpstr>
      <vt:lpstr>NGAS ATMS Cal/Val Highlights (7/7) </vt:lpstr>
      <vt:lpstr>Summary and Future Work</vt:lpstr>
    </vt:vector>
  </TitlesOfParts>
  <Company>Northrop Grumman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Kambanda, Eliane (AS)</dc:creator>
  <cp:lastModifiedBy>s117522</cp:lastModifiedBy>
  <cp:revision>1847</cp:revision>
  <dcterms:created xsi:type="dcterms:W3CDTF">2010-05-27T13:17:15Z</dcterms:created>
  <dcterms:modified xsi:type="dcterms:W3CDTF">2012-10-23T16:06:52Z</dcterms:modified>
</cp:coreProperties>
</file>